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75" r:id="rId4"/>
    <p:sldId id="295" r:id="rId5"/>
    <p:sldId id="258" r:id="rId6"/>
    <p:sldId id="271" r:id="rId7"/>
    <p:sldId id="273" r:id="rId8"/>
    <p:sldId id="296" r:id="rId9"/>
    <p:sldId id="274" r:id="rId10"/>
    <p:sldId id="260" r:id="rId11"/>
    <p:sldId id="280" r:id="rId12"/>
    <p:sldId id="259" r:id="rId13"/>
    <p:sldId id="297" r:id="rId14"/>
    <p:sldId id="261" r:id="rId15"/>
    <p:sldId id="281" r:id="rId16"/>
    <p:sldId id="264" r:id="rId17"/>
    <p:sldId id="282" r:id="rId18"/>
    <p:sldId id="265" r:id="rId19"/>
    <p:sldId id="272" r:id="rId20"/>
    <p:sldId id="298" r:id="rId21"/>
    <p:sldId id="262" r:id="rId22"/>
    <p:sldId id="283" r:id="rId23"/>
    <p:sldId id="270" r:id="rId24"/>
    <p:sldId id="284" r:id="rId25"/>
    <p:sldId id="285" r:id="rId26"/>
    <p:sldId id="286" r:id="rId27"/>
    <p:sldId id="287" r:id="rId28"/>
    <p:sldId id="279" r:id="rId29"/>
    <p:sldId id="299" r:id="rId30"/>
    <p:sldId id="288" r:id="rId31"/>
    <p:sldId id="289" r:id="rId32"/>
    <p:sldId id="290" r:id="rId33"/>
    <p:sldId id="294" r:id="rId34"/>
    <p:sldId id="291" r:id="rId35"/>
    <p:sldId id="301" r:id="rId36"/>
    <p:sldId id="292" r:id="rId37"/>
    <p:sldId id="293" r:id="rId38"/>
    <p:sldId id="277" r:id="rId39"/>
    <p:sldId id="278"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8" d="100"/>
          <a:sy n="78" d="100"/>
        </p:scale>
        <p:origin x="87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FDC9177-8A32-4ACB-B36A-B203A7C54965}" type="doc">
      <dgm:prSet loTypeId="urn:microsoft.com/office/officeart/2005/8/layout/process1" loCatId="process" qsTypeId="urn:microsoft.com/office/officeart/2005/8/quickstyle/simple1" qsCatId="simple" csTypeId="urn:microsoft.com/office/officeart/2005/8/colors/accent1_2" csCatId="accent1" phldr="1"/>
      <dgm:spPr/>
    </dgm:pt>
    <dgm:pt modelId="{1A5AB4FC-9C02-408B-8F2F-1B02BE9E2565}">
      <dgm:prSet phldrT="[Text]" custT="1"/>
      <dgm:spPr/>
      <dgm:t>
        <a:bodyPr/>
        <a:lstStyle/>
        <a:p>
          <a:r>
            <a:rPr lang="en-IN" sz="2000" b="1" dirty="0"/>
            <a:t>Vishaka Guidelines </a:t>
          </a:r>
          <a:br>
            <a:rPr lang="en-IN" sz="1800" dirty="0"/>
          </a:br>
          <a:r>
            <a:rPr lang="en-IN" sz="1800" b="1" i="1" dirty="0">
              <a:latin typeface="Times New Roman" panose="02020603050405020304" pitchFamily="18" charset="0"/>
              <a:cs typeface="Times New Roman" panose="02020603050405020304" pitchFamily="18" charset="0"/>
            </a:rPr>
            <a:t>Vishaka v. State of Rajasthan </a:t>
          </a:r>
          <a:endParaRPr lang="en-IN" sz="1800" dirty="0"/>
        </a:p>
      </dgm:t>
    </dgm:pt>
    <dgm:pt modelId="{464C4ABE-960D-43CB-AEA9-B7F8049644C9}" type="parTrans" cxnId="{687AB1FB-09AB-4C8F-9F9F-35EE7E3D9C36}">
      <dgm:prSet/>
      <dgm:spPr/>
      <dgm:t>
        <a:bodyPr/>
        <a:lstStyle/>
        <a:p>
          <a:endParaRPr lang="en-IN"/>
        </a:p>
      </dgm:t>
    </dgm:pt>
    <dgm:pt modelId="{FCE40EEB-9019-4E40-BC02-D431F5FBB1D3}" type="sibTrans" cxnId="{687AB1FB-09AB-4C8F-9F9F-35EE7E3D9C36}">
      <dgm:prSet/>
      <dgm:spPr/>
      <dgm:t>
        <a:bodyPr/>
        <a:lstStyle/>
        <a:p>
          <a:endParaRPr lang="en-IN"/>
        </a:p>
      </dgm:t>
    </dgm:pt>
    <dgm:pt modelId="{21F91065-0AC2-445A-AA2A-75BC1370BCBF}">
      <dgm:prSet phldrT="[Text]" custT="1"/>
      <dgm:spPr/>
      <dgm:t>
        <a:bodyPr/>
        <a:lstStyle/>
        <a:p>
          <a:r>
            <a:rPr lang="en-IN" sz="2000" b="1" i="0" dirty="0">
              <a:solidFill>
                <a:schemeClr val="bg1"/>
              </a:solidFill>
              <a:effectLst/>
              <a:latin typeface="+mn-lt"/>
            </a:rPr>
            <a:t>Sexual Harassment of Women at Workplace (Prevention, Prohibition and Redressal) Act, 2013 </a:t>
          </a:r>
          <a:endParaRPr lang="en-IN" sz="2000" b="1" dirty="0">
            <a:solidFill>
              <a:schemeClr val="bg1"/>
            </a:solidFill>
            <a:latin typeface="+mn-lt"/>
          </a:endParaRPr>
        </a:p>
      </dgm:t>
    </dgm:pt>
    <dgm:pt modelId="{A989F4A9-51BB-47F6-89B9-AD3E1B5944A1}" type="parTrans" cxnId="{FB9C6392-3C03-4B21-B36A-4F4ECFC8ABAA}">
      <dgm:prSet/>
      <dgm:spPr/>
      <dgm:t>
        <a:bodyPr/>
        <a:lstStyle/>
        <a:p>
          <a:endParaRPr lang="en-IN"/>
        </a:p>
      </dgm:t>
    </dgm:pt>
    <dgm:pt modelId="{A1870B93-C4FD-4350-BFCB-2B92E09A0478}" type="sibTrans" cxnId="{FB9C6392-3C03-4B21-B36A-4F4ECFC8ABAA}">
      <dgm:prSet/>
      <dgm:spPr/>
      <dgm:t>
        <a:bodyPr/>
        <a:lstStyle/>
        <a:p>
          <a:endParaRPr lang="en-IN"/>
        </a:p>
      </dgm:t>
    </dgm:pt>
    <dgm:pt modelId="{3F92F2DA-1821-4A9C-8F7C-C5C35E9B1165}">
      <dgm:prSet phldrT="[Text]"/>
      <dgm:spPr/>
      <dgm:t>
        <a:bodyPr/>
        <a:lstStyle/>
        <a:p>
          <a:r>
            <a:rPr lang="en-IN" b="1" dirty="0"/>
            <a:t>University Grants Commission (Prevention, Prohibition and Redressal of sexual harassment of women employees and students in higher educational institutions) Regulation, 2015.</a:t>
          </a:r>
          <a:endParaRPr lang="en-IN" dirty="0"/>
        </a:p>
      </dgm:t>
    </dgm:pt>
    <dgm:pt modelId="{7BF7783F-945C-464F-A553-941ED577B441}" type="parTrans" cxnId="{B7977D4C-8D75-4F88-A719-DF9A3B256B7C}">
      <dgm:prSet/>
      <dgm:spPr/>
      <dgm:t>
        <a:bodyPr/>
        <a:lstStyle/>
        <a:p>
          <a:endParaRPr lang="en-IN"/>
        </a:p>
      </dgm:t>
    </dgm:pt>
    <dgm:pt modelId="{27EACEC9-967B-4BE3-8E92-FDE3FB714F3A}" type="sibTrans" cxnId="{B7977D4C-8D75-4F88-A719-DF9A3B256B7C}">
      <dgm:prSet/>
      <dgm:spPr/>
      <dgm:t>
        <a:bodyPr/>
        <a:lstStyle/>
        <a:p>
          <a:endParaRPr lang="en-IN"/>
        </a:p>
      </dgm:t>
    </dgm:pt>
    <dgm:pt modelId="{540C9C5F-040E-4B74-9122-ABCBF5C3BDCC}" type="pres">
      <dgm:prSet presAssocID="{2FDC9177-8A32-4ACB-B36A-B203A7C54965}" presName="Name0" presStyleCnt="0">
        <dgm:presLayoutVars>
          <dgm:dir/>
          <dgm:resizeHandles val="exact"/>
        </dgm:presLayoutVars>
      </dgm:prSet>
      <dgm:spPr/>
    </dgm:pt>
    <dgm:pt modelId="{C97514F6-30BD-4A53-A8F3-F83182FD9FF2}" type="pres">
      <dgm:prSet presAssocID="{1A5AB4FC-9C02-408B-8F2F-1B02BE9E2565}" presName="node" presStyleLbl="node1" presStyleIdx="0" presStyleCnt="3">
        <dgm:presLayoutVars>
          <dgm:bulletEnabled val="1"/>
        </dgm:presLayoutVars>
      </dgm:prSet>
      <dgm:spPr/>
    </dgm:pt>
    <dgm:pt modelId="{F6CE6E6E-F816-4E9D-9549-B30A64C16D5E}" type="pres">
      <dgm:prSet presAssocID="{FCE40EEB-9019-4E40-BC02-D431F5FBB1D3}" presName="sibTrans" presStyleLbl="sibTrans2D1" presStyleIdx="0" presStyleCnt="2"/>
      <dgm:spPr/>
    </dgm:pt>
    <dgm:pt modelId="{B7BE7422-A60D-4E7B-81EC-FE88EC409103}" type="pres">
      <dgm:prSet presAssocID="{FCE40EEB-9019-4E40-BC02-D431F5FBB1D3}" presName="connectorText" presStyleLbl="sibTrans2D1" presStyleIdx="0" presStyleCnt="2"/>
      <dgm:spPr/>
    </dgm:pt>
    <dgm:pt modelId="{645AE890-2410-47D6-B328-4A5F921A3175}" type="pres">
      <dgm:prSet presAssocID="{21F91065-0AC2-445A-AA2A-75BC1370BCBF}" presName="node" presStyleLbl="node1" presStyleIdx="1" presStyleCnt="3">
        <dgm:presLayoutVars>
          <dgm:bulletEnabled val="1"/>
        </dgm:presLayoutVars>
      </dgm:prSet>
      <dgm:spPr/>
    </dgm:pt>
    <dgm:pt modelId="{905B8B9C-D9EA-490D-8825-385262698FB7}" type="pres">
      <dgm:prSet presAssocID="{A1870B93-C4FD-4350-BFCB-2B92E09A0478}" presName="sibTrans" presStyleLbl="sibTrans2D1" presStyleIdx="1" presStyleCnt="2"/>
      <dgm:spPr/>
    </dgm:pt>
    <dgm:pt modelId="{E1B44324-8B99-4E28-960E-F5859F91E32A}" type="pres">
      <dgm:prSet presAssocID="{A1870B93-C4FD-4350-BFCB-2B92E09A0478}" presName="connectorText" presStyleLbl="sibTrans2D1" presStyleIdx="1" presStyleCnt="2"/>
      <dgm:spPr/>
    </dgm:pt>
    <dgm:pt modelId="{A1638887-9B9A-4E20-AC9F-54C2BE22F9A9}" type="pres">
      <dgm:prSet presAssocID="{3F92F2DA-1821-4A9C-8F7C-C5C35E9B1165}" presName="node" presStyleLbl="node1" presStyleIdx="2" presStyleCnt="3">
        <dgm:presLayoutVars>
          <dgm:bulletEnabled val="1"/>
        </dgm:presLayoutVars>
      </dgm:prSet>
      <dgm:spPr/>
    </dgm:pt>
  </dgm:ptLst>
  <dgm:cxnLst>
    <dgm:cxn modelId="{8929A104-CD99-4AF0-9761-CFDABE5977AC}" type="presOf" srcId="{FCE40EEB-9019-4E40-BC02-D431F5FBB1D3}" destId="{B7BE7422-A60D-4E7B-81EC-FE88EC409103}" srcOrd="1" destOrd="0" presId="urn:microsoft.com/office/officeart/2005/8/layout/process1"/>
    <dgm:cxn modelId="{E25ECE1E-FC1D-4343-86FB-81A5B2052AC1}" type="presOf" srcId="{FCE40EEB-9019-4E40-BC02-D431F5FBB1D3}" destId="{F6CE6E6E-F816-4E9D-9549-B30A64C16D5E}" srcOrd="0" destOrd="0" presId="urn:microsoft.com/office/officeart/2005/8/layout/process1"/>
    <dgm:cxn modelId="{9BA7AA5B-6EDA-4056-832C-A561C24F4F25}" type="presOf" srcId="{3F92F2DA-1821-4A9C-8F7C-C5C35E9B1165}" destId="{A1638887-9B9A-4E20-AC9F-54C2BE22F9A9}" srcOrd="0" destOrd="0" presId="urn:microsoft.com/office/officeart/2005/8/layout/process1"/>
    <dgm:cxn modelId="{B7977D4C-8D75-4F88-A719-DF9A3B256B7C}" srcId="{2FDC9177-8A32-4ACB-B36A-B203A7C54965}" destId="{3F92F2DA-1821-4A9C-8F7C-C5C35E9B1165}" srcOrd="2" destOrd="0" parTransId="{7BF7783F-945C-464F-A553-941ED577B441}" sibTransId="{27EACEC9-967B-4BE3-8E92-FDE3FB714F3A}"/>
    <dgm:cxn modelId="{15F73274-39AB-459D-844F-53FA740575E1}" type="presOf" srcId="{21F91065-0AC2-445A-AA2A-75BC1370BCBF}" destId="{645AE890-2410-47D6-B328-4A5F921A3175}" srcOrd="0" destOrd="0" presId="urn:microsoft.com/office/officeart/2005/8/layout/process1"/>
    <dgm:cxn modelId="{FB9C6392-3C03-4B21-B36A-4F4ECFC8ABAA}" srcId="{2FDC9177-8A32-4ACB-B36A-B203A7C54965}" destId="{21F91065-0AC2-445A-AA2A-75BC1370BCBF}" srcOrd="1" destOrd="0" parTransId="{A989F4A9-51BB-47F6-89B9-AD3E1B5944A1}" sibTransId="{A1870B93-C4FD-4350-BFCB-2B92E09A0478}"/>
    <dgm:cxn modelId="{A85021A3-3897-4CAC-ABC8-C33FEA1F604F}" type="presOf" srcId="{2FDC9177-8A32-4ACB-B36A-B203A7C54965}" destId="{540C9C5F-040E-4B74-9122-ABCBF5C3BDCC}" srcOrd="0" destOrd="0" presId="urn:microsoft.com/office/officeart/2005/8/layout/process1"/>
    <dgm:cxn modelId="{094B4DAA-16C6-4FE3-BCD4-4FAB598702A8}" type="presOf" srcId="{1A5AB4FC-9C02-408B-8F2F-1B02BE9E2565}" destId="{C97514F6-30BD-4A53-A8F3-F83182FD9FF2}" srcOrd="0" destOrd="0" presId="urn:microsoft.com/office/officeart/2005/8/layout/process1"/>
    <dgm:cxn modelId="{E46913BF-6665-4F02-816E-EEF33BC96F63}" type="presOf" srcId="{A1870B93-C4FD-4350-BFCB-2B92E09A0478}" destId="{905B8B9C-D9EA-490D-8825-385262698FB7}" srcOrd="0" destOrd="0" presId="urn:microsoft.com/office/officeart/2005/8/layout/process1"/>
    <dgm:cxn modelId="{CF0024F1-7F0C-45AE-A1F1-7624FC052693}" type="presOf" srcId="{A1870B93-C4FD-4350-BFCB-2B92E09A0478}" destId="{E1B44324-8B99-4E28-960E-F5859F91E32A}" srcOrd="1" destOrd="0" presId="urn:microsoft.com/office/officeart/2005/8/layout/process1"/>
    <dgm:cxn modelId="{687AB1FB-09AB-4C8F-9F9F-35EE7E3D9C36}" srcId="{2FDC9177-8A32-4ACB-B36A-B203A7C54965}" destId="{1A5AB4FC-9C02-408B-8F2F-1B02BE9E2565}" srcOrd="0" destOrd="0" parTransId="{464C4ABE-960D-43CB-AEA9-B7F8049644C9}" sibTransId="{FCE40EEB-9019-4E40-BC02-D431F5FBB1D3}"/>
    <dgm:cxn modelId="{7B9C792A-F472-47AD-B76D-3F871FD4E917}" type="presParOf" srcId="{540C9C5F-040E-4B74-9122-ABCBF5C3BDCC}" destId="{C97514F6-30BD-4A53-A8F3-F83182FD9FF2}" srcOrd="0" destOrd="0" presId="urn:microsoft.com/office/officeart/2005/8/layout/process1"/>
    <dgm:cxn modelId="{6DBEB5B0-C934-4C29-A9B4-B1F1DE04DC45}" type="presParOf" srcId="{540C9C5F-040E-4B74-9122-ABCBF5C3BDCC}" destId="{F6CE6E6E-F816-4E9D-9549-B30A64C16D5E}" srcOrd="1" destOrd="0" presId="urn:microsoft.com/office/officeart/2005/8/layout/process1"/>
    <dgm:cxn modelId="{C31C27A5-274F-40A3-9F80-E72AE509A941}" type="presParOf" srcId="{F6CE6E6E-F816-4E9D-9549-B30A64C16D5E}" destId="{B7BE7422-A60D-4E7B-81EC-FE88EC409103}" srcOrd="0" destOrd="0" presId="urn:microsoft.com/office/officeart/2005/8/layout/process1"/>
    <dgm:cxn modelId="{B2DDF915-8BB0-4CBB-9A3D-361FAC620946}" type="presParOf" srcId="{540C9C5F-040E-4B74-9122-ABCBF5C3BDCC}" destId="{645AE890-2410-47D6-B328-4A5F921A3175}" srcOrd="2" destOrd="0" presId="urn:microsoft.com/office/officeart/2005/8/layout/process1"/>
    <dgm:cxn modelId="{4E4A5417-FBE1-44C6-BB84-A54238A6CE5F}" type="presParOf" srcId="{540C9C5F-040E-4B74-9122-ABCBF5C3BDCC}" destId="{905B8B9C-D9EA-490D-8825-385262698FB7}" srcOrd="3" destOrd="0" presId="urn:microsoft.com/office/officeart/2005/8/layout/process1"/>
    <dgm:cxn modelId="{F9400C84-825F-4E62-92AA-92506FEEDE19}" type="presParOf" srcId="{905B8B9C-D9EA-490D-8825-385262698FB7}" destId="{E1B44324-8B99-4E28-960E-F5859F91E32A}" srcOrd="0" destOrd="0" presId="urn:microsoft.com/office/officeart/2005/8/layout/process1"/>
    <dgm:cxn modelId="{252736B9-CDD2-46A1-8282-CAE220973C13}" type="presParOf" srcId="{540C9C5F-040E-4B74-9122-ABCBF5C3BDCC}" destId="{A1638887-9B9A-4E20-AC9F-54C2BE22F9A9}"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7514F6-30BD-4A53-A8F3-F83182FD9FF2}">
      <dsp:nvSpPr>
        <dsp:cNvPr id="0" name=""/>
        <dsp:cNvSpPr/>
      </dsp:nvSpPr>
      <dsp:spPr>
        <a:xfrm>
          <a:off x="9672" y="1768528"/>
          <a:ext cx="2890897" cy="214107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N" sz="2000" b="1" kern="1200" dirty="0"/>
            <a:t>Vishaka Guidelines </a:t>
          </a:r>
          <a:br>
            <a:rPr lang="en-IN" sz="1800" kern="1200" dirty="0"/>
          </a:br>
          <a:r>
            <a:rPr lang="en-IN" sz="1800" b="1" i="1" kern="1200" dirty="0">
              <a:latin typeface="Times New Roman" panose="02020603050405020304" pitchFamily="18" charset="0"/>
              <a:cs typeface="Times New Roman" panose="02020603050405020304" pitchFamily="18" charset="0"/>
            </a:rPr>
            <a:t>Vishaka v. State of Rajasthan </a:t>
          </a:r>
          <a:endParaRPr lang="en-IN" sz="1800" kern="1200" dirty="0"/>
        </a:p>
      </dsp:txBody>
      <dsp:txXfrm>
        <a:off x="72382" y="1831238"/>
        <a:ext cx="2765477" cy="2015651"/>
      </dsp:txXfrm>
    </dsp:sp>
    <dsp:sp modelId="{F6CE6E6E-F816-4E9D-9549-B30A64C16D5E}">
      <dsp:nvSpPr>
        <dsp:cNvPr id="0" name=""/>
        <dsp:cNvSpPr/>
      </dsp:nvSpPr>
      <dsp:spPr>
        <a:xfrm>
          <a:off x="3189659" y="2480593"/>
          <a:ext cx="612870" cy="71694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IN" sz="1400" kern="1200"/>
        </a:p>
      </dsp:txBody>
      <dsp:txXfrm>
        <a:off x="3189659" y="2623981"/>
        <a:ext cx="429009" cy="430166"/>
      </dsp:txXfrm>
    </dsp:sp>
    <dsp:sp modelId="{645AE890-2410-47D6-B328-4A5F921A3175}">
      <dsp:nvSpPr>
        <dsp:cNvPr id="0" name=""/>
        <dsp:cNvSpPr/>
      </dsp:nvSpPr>
      <dsp:spPr>
        <a:xfrm>
          <a:off x="4056928" y="1768528"/>
          <a:ext cx="2890897" cy="214107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N" sz="2000" b="1" i="0" kern="1200" dirty="0">
              <a:solidFill>
                <a:schemeClr val="bg1"/>
              </a:solidFill>
              <a:effectLst/>
              <a:latin typeface="+mn-lt"/>
            </a:rPr>
            <a:t>Sexual Harassment of Women at Workplace (Prevention, Prohibition and Redressal) Act, 2013 </a:t>
          </a:r>
          <a:endParaRPr lang="en-IN" sz="2000" b="1" kern="1200" dirty="0">
            <a:solidFill>
              <a:schemeClr val="bg1"/>
            </a:solidFill>
            <a:latin typeface="+mn-lt"/>
          </a:endParaRPr>
        </a:p>
      </dsp:txBody>
      <dsp:txXfrm>
        <a:off x="4119638" y="1831238"/>
        <a:ext cx="2765477" cy="2015651"/>
      </dsp:txXfrm>
    </dsp:sp>
    <dsp:sp modelId="{905B8B9C-D9EA-490D-8825-385262698FB7}">
      <dsp:nvSpPr>
        <dsp:cNvPr id="0" name=""/>
        <dsp:cNvSpPr/>
      </dsp:nvSpPr>
      <dsp:spPr>
        <a:xfrm>
          <a:off x="7236916" y="2480593"/>
          <a:ext cx="612870" cy="71694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IN" sz="1400" kern="1200"/>
        </a:p>
      </dsp:txBody>
      <dsp:txXfrm>
        <a:off x="7236916" y="2623981"/>
        <a:ext cx="429009" cy="430166"/>
      </dsp:txXfrm>
    </dsp:sp>
    <dsp:sp modelId="{A1638887-9B9A-4E20-AC9F-54C2BE22F9A9}">
      <dsp:nvSpPr>
        <dsp:cNvPr id="0" name=""/>
        <dsp:cNvSpPr/>
      </dsp:nvSpPr>
      <dsp:spPr>
        <a:xfrm>
          <a:off x="8104185" y="1768528"/>
          <a:ext cx="2890897" cy="214107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N" sz="1800" b="1" kern="1200" dirty="0"/>
            <a:t>University Grants Commission (Prevention, Prohibition and Redressal of sexual harassment of women employees and students in higher educational institutions) Regulation, 2015.</a:t>
          </a:r>
          <a:endParaRPr lang="en-IN" sz="1800" kern="1200" dirty="0"/>
        </a:p>
      </dsp:txBody>
      <dsp:txXfrm>
        <a:off x="8166895" y="1831238"/>
        <a:ext cx="2765477" cy="2015651"/>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1/31/2026</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1/31/2026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1/31/2026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1/31/2026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1/31/2026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1/31/2026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1/31/2026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1/31/2026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1/31/2026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1/31/2026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1/31/2026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1/31/2026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1/31/2026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1/31/2026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1/31/2026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1/31/2026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1/31/2026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1/31/2026</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11.jpeg"/><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8.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mailto:prasadkhushbu09@gmail.com"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92398" y="1871131"/>
            <a:ext cx="6815669" cy="3293297"/>
          </a:xfrm>
        </p:spPr>
        <p:txBody>
          <a:bodyPr/>
          <a:lstStyle/>
          <a:p>
            <a:r>
              <a:rPr lang="en-IN" sz="3200" b="1" dirty="0"/>
              <a:t>Sexual Harassment of Women At Workplace (Prevention, Prohibition and Redressal) Act, 2013</a:t>
            </a:r>
            <a:br>
              <a:rPr lang="en-IN" sz="3200" dirty="0"/>
            </a:br>
            <a:br>
              <a:rPr lang="en-IN" sz="3200" dirty="0"/>
            </a:br>
            <a:r>
              <a:rPr lang="en-IN" sz="3200" b="1" u="sng" dirty="0"/>
              <a:t>Presentation By </a:t>
            </a:r>
            <a:br>
              <a:rPr lang="en-IN" sz="3200" dirty="0"/>
            </a:br>
            <a:r>
              <a:rPr lang="en-IN" sz="3200" dirty="0"/>
              <a:t>Ms. Khushbu Prasad</a:t>
            </a:r>
            <a:br>
              <a:rPr lang="en-IN" sz="3200" dirty="0"/>
            </a:br>
            <a:r>
              <a:rPr lang="en-IN" sz="1600" dirty="0"/>
              <a:t>.</a:t>
            </a:r>
          </a:p>
        </p:txBody>
      </p:sp>
    </p:spTree>
    <p:extLst>
      <p:ext uri="{BB962C8B-B14F-4D97-AF65-F5344CB8AC3E}">
        <p14:creationId xmlns:p14="http://schemas.microsoft.com/office/powerpoint/2010/main" val="4263003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Introduction </a:t>
            </a:r>
          </a:p>
        </p:txBody>
      </p:sp>
      <p:sp>
        <p:nvSpPr>
          <p:cNvPr id="3" name="Content Placeholder 2"/>
          <p:cNvSpPr>
            <a:spLocks noGrp="1"/>
          </p:cNvSpPr>
          <p:nvPr>
            <p:ph idx="1"/>
          </p:nvPr>
        </p:nvSpPr>
        <p:spPr/>
        <p:txBody>
          <a:bodyPr anchor="ctr">
            <a:normAutofit lnSpcReduction="10000"/>
          </a:bodyPr>
          <a:lstStyle/>
          <a:p>
            <a:pPr algn="just"/>
            <a:r>
              <a:rPr lang="en-IN" sz="3000" dirty="0"/>
              <a:t>Sexual harassment is an act of power, and a public and collective violation that is often trivialised by labelling it an interpersonal transgression. It is therefore a violation of gender equality also, of the right to a safe education and work environment for all. Sexual harassment not only affects a few individuals but reinforces gender based discrimination for everyone. </a:t>
            </a:r>
          </a:p>
          <a:p>
            <a:endParaRPr lang="en-IN" dirty="0"/>
          </a:p>
        </p:txBody>
      </p:sp>
    </p:spTree>
    <p:extLst>
      <p:ext uri="{BB962C8B-B14F-4D97-AF65-F5344CB8AC3E}">
        <p14:creationId xmlns:p14="http://schemas.microsoft.com/office/powerpoint/2010/main" val="1185341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Vishakha v State of Rajasthan </a:t>
            </a:r>
          </a:p>
        </p:txBody>
      </p:sp>
      <p:sp>
        <p:nvSpPr>
          <p:cNvPr id="3" name="Content Placeholder 2"/>
          <p:cNvSpPr>
            <a:spLocks noGrp="1"/>
          </p:cNvSpPr>
          <p:nvPr>
            <p:ph idx="1"/>
          </p:nvPr>
        </p:nvSpPr>
        <p:spPr/>
        <p:txBody>
          <a:bodyPr anchor="ctr">
            <a:noAutofit/>
          </a:bodyPr>
          <a:lstStyle/>
          <a:p>
            <a:pPr algn="just"/>
            <a:r>
              <a:rPr lang="en-IN" sz="2300" dirty="0"/>
              <a:t>According to the guidelines given under this judgement, sexual harassment results in violation of the - </a:t>
            </a:r>
          </a:p>
          <a:p>
            <a:pPr algn="just">
              <a:buFont typeface="Wingdings" panose="05000000000000000000" pitchFamily="2" charset="2"/>
              <a:buChar char="Ø"/>
            </a:pPr>
            <a:r>
              <a:rPr lang="en-IN" sz="2300" dirty="0"/>
              <a:t>Fundamental rights to equality under Article 14 and 15 of the Constitution of India </a:t>
            </a:r>
          </a:p>
          <a:p>
            <a:pPr algn="just">
              <a:buFont typeface="Wingdings" panose="05000000000000000000" pitchFamily="2" charset="2"/>
              <a:buChar char="Ø"/>
            </a:pPr>
            <a:r>
              <a:rPr lang="en-IN" sz="2300" dirty="0"/>
              <a:t>Right to life and live with dignity under Article 21 of the Constitution of India </a:t>
            </a:r>
          </a:p>
          <a:p>
            <a:pPr algn="just">
              <a:buFont typeface="Wingdings" panose="05000000000000000000" pitchFamily="2" charset="2"/>
              <a:buChar char="Ø"/>
            </a:pPr>
            <a:r>
              <a:rPr lang="en-IN" sz="2300" dirty="0"/>
              <a:t>Right to participate any profession or to carry on any occupation, trade or business which includes right to a safe environment free from sexual harassment </a:t>
            </a:r>
          </a:p>
        </p:txBody>
      </p:sp>
    </p:spTree>
    <p:extLst>
      <p:ext uri="{BB962C8B-B14F-4D97-AF65-F5344CB8AC3E}">
        <p14:creationId xmlns:p14="http://schemas.microsoft.com/office/powerpoint/2010/main" val="1290070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C11463D9-F424-FA70-EF23-3F310102DF57}"/>
              </a:ext>
            </a:extLst>
          </p:cNvPr>
          <p:cNvGraphicFramePr>
            <a:graphicFrameLocks noGrp="1"/>
          </p:cNvGraphicFramePr>
          <p:nvPr>
            <p:ph idx="1"/>
          </p:nvPr>
        </p:nvGraphicFramePr>
        <p:xfrm>
          <a:off x="838199" y="1061884"/>
          <a:ext cx="11004755" cy="56781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676092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 Sexual Harassment means … </a:t>
            </a:r>
          </a:p>
        </p:txBody>
      </p:sp>
      <p:sp>
        <p:nvSpPr>
          <p:cNvPr id="3" name="Content Placeholder 2"/>
          <p:cNvSpPr>
            <a:spLocks noGrp="1"/>
          </p:cNvSpPr>
          <p:nvPr>
            <p:ph idx="1"/>
          </p:nvPr>
        </p:nvSpPr>
        <p:spPr/>
        <p:txBody>
          <a:bodyPr anchor="ctr">
            <a:normAutofit fontScale="92500"/>
          </a:bodyPr>
          <a:lstStyle/>
          <a:p>
            <a:pPr algn="just"/>
            <a:r>
              <a:rPr lang="en-IN" dirty="0"/>
              <a:t>An unwanted conduct with sexual undertone</a:t>
            </a:r>
          </a:p>
          <a:p>
            <a:pPr algn="just"/>
            <a:r>
              <a:rPr lang="en-IN" dirty="0"/>
              <a:t>If it occurs or which persistent and which demeans, humiliates or creates a hostile and intimidating environment </a:t>
            </a:r>
          </a:p>
          <a:p>
            <a:pPr algn="just"/>
            <a:r>
              <a:rPr lang="en-IN" dirty="0"/>
              <a:t>Or is calculated to induce submission by actual or threatened adverse consequences </a:t>
            </a:r>
          </a:p>
          <a:p>
            <a:pPr algn="just"/>
            <a:r>
              <a:rPr lang="en-IN" dirty="0"/>
              <a:t>And includes any one or more or all of the following unwelcome acts or behaviour </a:t>
            </a:r>
          </a:p>
          <a:p>
            <a:pPr algn="just"/>
            <a:r>
              <a:rPr lang="en-IN" dirty="0"/>
              <a:t>(whether directly or by implication) </a:t>
            </a:r>
          </a:p>
        </p:txBody>
      </p:sp>
    </p:spTree>
    <p:extLst>
      <p:ext uri="{BB962C8B-B14F-4D97-AF65-F5344CB8AC3E}">
        <p14:creationId xmlns:p14="http://schemas.microsoft.com/office/powerpoint/2010/main" val="5786391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CDAF5-ADED-BDCC-41EA-7D52DB207E1E}"/>
              </a:ext>
            </a:extLst>
          </p:cNvPr>
          <p:cNvSpPr>
            <a:spLocks noGrp="1"/>
          </p:cNvSpPr>
          <p:nvPr>
            <p:ph type="title"/>
          </p:nvPr>
        </p:nvSpPr>
        <p:spPr/>
        <p:txBody>
          <a:bodyPr/>
          <a:lstStyle/>
          <a:p>
            <a:r>
              <a:rPr lang="en-IN" dirty="0"/>
              <a:t>What is Sexual Harassment</a:t>
            </a:r>
          </a:p>
        </p:txBody>
      </p:sp>
      <p:sp>
        <p:nvSpPr>
          <p:cNvPr id="3" name="Content Placeholder 2">
            <a:extLst>
              <a:ext uri="{FF2B5EF4-FFF2-40B4-BE49-F238E27FC236}">
                <a16:creationId xmlns:a16="http://schemas.microsoft.com/office/drawing/2014/main" id="{C3B9528C-C003-6BCB-D4B4-C1B88E96E061}"/>
              </a:ext>
            </a:extLst>
          </p:cNvPr>
          <p:cNvSpPr>
            <a:spLocks noGrp="1"/>
          </p:cNvSpPr>
          <p:nvPr>
            <p:ph idx="1"/>
          </p:nvPr>
        </p:nvSpPr>
        <p:spPr/>
        <p:txBody>
          <a:bodyPr>
            <a:normAutofit fontScale="92500"/>
          </a:bodyPr>
          <a:lstStyle/>
          <a:p>
            <a:r>
              <a:rPr lang="en-IN" dirty="0">
                <a:latin typeface="Times New Roman" panose="02020603050405020304" pitchFamily="18" charset="0"/>
                <a:cs typeface="Times New Roman" panose="02020603050405020304" pitchFamily="18" charset="0"/>
              </a:rPr>
              <a:t>S. 2 (n) “sexual harassment” includes any one or more of the following unwelcome acts or </a:t>
            </a:r>
            <a:r>
              <a:rPr lang="en-IN" dirty="0" err="1">
                <a:latin typeface="Times New Roman" panose="02020603050405020304" pitchFamily="18" charset="0"/>
                <a:cs typeface="Times New Roman" panose="02020603050405020304" pitchFamily="18" charset="0"/>
              </a:rPr>
              <a:t>behavior</a:t>
            </a:r>
            <a:r>
              <a:rPr lang="en-IN" dirty="0">
                <a:latin typeface="Times New Roman" panose="02020603050405020304" pitchFamily="18" charset="0"/>
                <a:cs typeface="Times New Roman" panose="02020603050405020304" pitchFamily="18" charset="0"/>
              </a:rPr>
              <a:t> (whether directly or by implication) namely:—</a:t>
            </a:r>
          </a:p>
          <a:p>
            <a:r>
              <a:rPr lang="en-IN" dirty="0">
                <a:latin typeface="Times New Roman" panose="02020603050405020304" pitchFamily="18" charset="0"/>
                <a:cs typeface="Times New Roman" panose="02020603050405020304" pitchFamily="18" charset="0"/>
              </a:rPr>
              <a:t> (i) physical contact and advances; or </a:t>
            </a:r>
          </a:p>
          <a:p>
            <a:r>
              <a:rPr lang="en-IN" dirty="0">
                <a:latin typeface="Times New Roman" panose="02020603050405020304" pitchFamily="18" charset="0"/>
                <a:cs typeface="Times New Roman" panose="02020603050405020304" pitchFamily="18" charset="0"/>
              </a:rPr>
              <a:t>(ii) a demand or request for sexual favours; or </a:t>
            </a:r>
          </a:p>
          <a:p>
            <a:r>
              <a:rPr lang="en-IN" dirty="0">
                <a:latin typeface="Times New Roman" panose="02020603050405020304" pitchFamily="18" charset="0"/>
                <a:cs typeface="Times New Roman" panose="02020603050405020304" pitchFamily="18" charset="0"/>
              </a:rPr>
              <a:t>(iii) making sexually coloured remarks; or </a:t>
            </a:r>
          </a:p>
          <a:p>
            <a:r>
              <a:rPr lang="en-IN" dirty="0">
                <a:latin typeface="Times New Roman" panose="02020603050405020304" pitchFamily="18" charset="0"/>
                <a:cs typeface="Times New Roman" panose="02020603050405020304" pitchFamily="18" charset="0"/>
              </a:rPr>
              <a:t>(iv) showing pornography; or </a:t>
            </a:r>
          </a:p>
          <a:p>
            <a:r>
              <a:rPr lang="en-IN" dirty="0">
                <a:latin typeface="Times New Roman" panose="02020603050405020304" pitchFamily="18" charset="0"/>
                <a:cs typeface="Times New Roman" panose="02020603050405020304" pitchFamily="18" charset="0"/>
              </a:rPr>
              <a:t>(v) any other unwelcome physical, verbal or non-verbal conduct of sexual nature;</a:t>
            </a:r>
          </a:p>
        </p:txBody>
      </p:sp>
    </p:spTree>
    <p:extLst>
      <p:ext uri="{BB962C8B-B14F-4D97-AF65-F5344CB8AC3E}">
        <p14:creationId xmlns:p14="http://schemas.microsoft.com/office/powerpoint/2010/main" val="38369574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5282C-7FE1-5E45-3D26-5EDE1EDF3457}"/>
              </a:ext>
            </a:extLst>
          </p:cNvPr>
          <p:cNvSpPr>
            <a:spLocks noGrp="1"/>
          </p:cNvSpPr>
          <p:nvPr>
            <p:ph type="title"/>
          </p:nvPr>
        </p:nvSpPr>
        <p:spPr/>
        <p:txBody>
          <a:bodyPr/>
          <a:lstStyle/>
          <a:p>
            <a:r>
              <a:rPr lang="en-IN" dirty="0"/>
              <a:t>Sexual Harassment 2 forms-</a:t>
            </a:r>
          </a:p>
        </p:txBody>
      </p:sp>
      <p:sp>
        <p:nvSpPr>
          <p:cNvPr id="3" name="Content Placeholder 2">
            <a:extLst>
              <a:ext uri="{FF2B5EF4-FFF2-40B4-BE49-F238E27FC236}">
                <a16:creationId xmlns:a16="http://schemas.microsoft.com/office/drawing/2014/main" id="{222A76B5-24A4-9922-EA67-D651B651B820}"/>
              </a:ext>
            </a:extLst>
          </p:cNvPr>
          <p:cNvSpPr>
            <a:spLocks noGrp="1"/>
          </p:cNvSpPr>
          <p:nvPr>
            <p:ph sz="half" idx="1"/>
          </p:nvPr>
        </p:nvSpPr>
        <p:spPr/>
        <p:txBody>
          <a:bodyPr/>
          <a:lstStyle/>
          <a:p>
            <a:pPr algn="ctr"/>
            <a:r>
              <a:rPr lang="en-IN" b="1" i="0" dirty="0">
                <a:solidFill>
                  <a:srgbClr val="565656"/>
                </a:solidFill>
                <a:effectLst/>
                <a:latin typeface="Times New Roman" panose="02020603050405020304" pitchFamily="18" charset="0"/>
                <a:cs typeface="Times New Roman" panose="02020603050405020304" pitchFamily="18" charset="0"/>
              </a:rPr>
              <a:t>"Quid Pro Quo" </a:t>
            </a:r>
            <a:r>
              <a:rPr lang="en-IN" b="0" i="0" dirty="0">
                <a:solidFill>
                  <a:srgbClr val="565656"/>
                </a:solidFill>
                <a:effectLst/>
                <a:latin typeface="Times New Roman" panose="02020603050405020304" pitchFamily="18" charset="0"/>
                <a:cs typeface="Times New Roman" panose="02020603050405020304" pitchFamily="18" charset="0"/>
              </a:rPr>
              <a:t>literally means "this for that". Applying this to sexual harassment, it means seeking sexual favours or advances in exchange for work benefits such as promises of promotion, higher pay, academic advancements etc</a:t>
            </a:r>
            <a:endParaRPr lang="en-IN" dirty="0">
              <a:latin typeface="Times New Roman" panose="02020603050405020304" pitchFamily="18"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5D95BC30-0157-3882-E10B-ECA1F0D77209}"/>
              </a:ext>
            </a:extLst>
          </p:cNvPr>
          <p:cNvSpPr>
            <a:spLocks noGrp="1"/>
          </p:cNvSpPr>
          <p:nvPr>
            <p:ph sz="half" idx="2"/>
          </p:nvPr>
        </p:nvSpPr>
        <p:spPr/>
        <p:txBody>
          <a:bodyPr/>
          <a:lstStyle/>
          <a:p>
            <a:pPr algn="ctr"/>
            <a:r>
              <a:rPr lang="en-IN" b="0" i="0" dirty="0">
                <a:solidFill>
                  <a:srgbClr val="565656"/>
                </a:solidFill>
                <a:effectLst/>
                <a:latin typeface="Times New Roman" panose="02020603050405020304" pitchFamily="18" charset="0"/>
                <a:cs typeface="Times New Roman" panose="02020603050405020304" pitchFamily="18" charset="0"/>
              </a:rPr>
              <a:t>"</a:t>
            </a:r>
            <a:r>
              <a:rPr lang="en-IN" b="1" i="0" dirty="0">
                <a:solidFill>
                  <a:srgbClr val="565656"/>
                </a:solidFill>
                <a:effectLst/>
                <a:latin typeface="Times New Roman" panose="02020603050405020304" pitchFamily="18" charset="0"/>
                <a:cs typeface="Times New Roman" panose="02020603050405020304" pitchFamily="18" charset="0"/>
              </a:rPr>
              <a:t>Hostile work environment</a:t>
            </a:r>
            <a:r>
              <a:rPr lang="en-IN" b="0" i="0" dirty="0">
                <a:solidFill>
                  <a:srgbClr val="565656"/>
                </a:solidFill>
                <a:effectLst/>
                <a:latin typeface="Times New Roman" panose="02020603050405020304" pitchFamily="18" charset="0"/>
                <a:cs typeface="Times New Roman" panose="02020603050405020304" pitchFamily="18" charset="0"/>
              </a:rPr>
              <a:t>" is a less clear yet more pervasive form of sexual harassment. It commonly involves conditions of work or behaviour towards a female worker, which make it unbearable for her to be there. </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138562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diagram of a diagram&#10;&#10;Description automatically generated">
            <a:extLst>
              <a:ext uri="{FF2B5EF4-FFF2-40B4-BE49-F238E27FC236}">
                <a16:creationId xmlns:a16="http://schemas.microsoft.com/office/drawing/2014/main" id="{E50EB270-2B2C-F7D2-9DB0-E4B574AC2E0F}"/>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570"/>
          <a:stretch/>
        </p:blipFill>
        <p:spPr>
          <a:xfrm>
            <a:off x="838200" y="634181"/>
            <a:ext cx="10628376" cy="5510587"/>
          </a:xfrm>
          <a:prstGeom prst="rect">
            <a:avLst/>
          </a:prstGeom>
        </p:spPr>
      </p:pic>
    </p:spTree>
    <p:extLst>
      <p:ext uri="{BB962C8B-B14F-4D97-AF65-F5344CB8AC3E}">
        <p14:creationId xmlns:p14="http://schemas.microsoft.com/office/powerpoint/2010/main" val="10962329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sexualharassmentatwork0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1829" y="2887578"/>
            <a:ext cx="2870200" cy="3970422"/>
          </a:xfrm>
          <a:prstGeom prst="rect">
            <a:avLst/>
          </a:prstGeom>
        </p:spPr>
      </p:pic>
      <p:pic>
        <p:nvPicPr>
          <p:cNvPr id="4" name="Picture 3" descr="index.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1"/>
            <a:ext cx="3428302" cy="2887579"/>
          </a:xfrm>
          <a:prstGeom prst="rect">
            <a:avLst/>
          </a:prstGeom>
        </p:spPr>
      </p:pic>
      <p:pic>
        <p:nvPicPr>
          <p:cNvPr id="9" name="Picture 8" descr="Coworker-staring-at-behind-sexually-1024x682.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1" y="4574698"/>
            <a:ext cx="3428301" cy="2283302"/>
          </a:xfrm>
          <a:prstGeom prst="rect">
            <a:avLst/>
          </a:prstGeom>
        </p:spPr>
      </p:pic>
      <p:sp>
        <p:nvSpPr>
          <p:cNvPr id="12" name="Rectangle 11"/>
          <p:cNvSpPr/>
          <p:nvPr/>
        </p:nvSpPr>
        <p:spPr>
          <a:xfrm>
            <a:off x="5184961" y="5464710"/>
            <a:ext cx="2654744" cy="954107"/>
          </a:xfrm>
          <a:prstGeom prst="rect">
            <a:avLst/>
          </a:prstGeom>
          <a:noFill/>
        </p:spPr>
        <p:txBody>
          <a:bodyPr wrap="square" lIns="91440" tIns="45720" rIns="91440" bIns="45720">
            <a:spAutoFit/>
          </a:bodyPr>
          <a:lstStyle/>
          <a:p>
            <a:pPr algn="ctr"/>
            <a:r>
              <a:rPr lang="en-US" sz="2800" b="1" dirty="0">
                <a:ln w="1905">
                  <a:solidFill>
                    <a:schemeClr val="tx1"/>
                  </a:solidFill>
                </a:ln>
                <a:solidFill>
                  <a:schemeClr val="bg2">
                    <a:lumMod val="75000"/>
                  </a:schemeClr>
                </a:solidFill>
                <a:effectLst>
                  <a:innerShdw blurRad="69850" dist="43180" dir="5400000">
                    <a:srgbClr val="000000">
                      <a:alpha val="65000"/>
                    </a:srgbClr>
                  </a:innerShdw>
                </a:effectLst>
              </a:rPr>
              <a:t>Any unwelcome </a:t>
            </a:r>
          </a:p>
          <a:p>
            <a:pPr algn="ctr"/>
            <a:r>
              <a:rPr lang="en-US" sz="2800" b="1" dirty="0">
                <a:ln w="1905">
                  <a:solidFill>
                    <a:schemeClr val="tx1"/>
                  </a:solidFill>
                </a:ln>
                <a:solidFill>
                  <a:schemeClr val="bg2">
                    <a:lumMod val="75000"/>
                  </a:schemeClr>
                </a:solidFill>
                <a:effectLst>
                  <a:innerShdw blurRad="69850" dist="43180" dir="5400000">
                    <a:srgbClr val="000000">
                      <a:alpha val="65000"/>
                    </a:srgbClr>
                  </a:innerShdw>
                </a:effectLst>
              </a:rPr>
              <a:t>act</a:t>
            </a:r>
          </a:p>
        </p:txBody>
      </p:sp>
      <p:cxnSp>
        <p:nvCxnSpPr>
          <p:cNvPr id="15" name="Straight Arrow Connector 14"/>
          <p:cNvCxnSpPr/>
          <p:nvPr/>
        </p:nvCxnSpPr>
        <p:spPr>
          <a:xfrm flipH="1" flipV="1">
            <a:off x="5096610" y="5670561"/>
            <a:ext cx="855746" cy="298937"/>
          </a:xfrm>
          <a:prstGeom prst="straightConnector1">
            <a:avLst/>
          </a:prstGeom>
          <a:ln w="57150" cmpd="sng">
            <a:solidFill>
              <a:schemeClr val="bg2">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flipV="1">
            <a:off x="7128939" y="5560902"/>
            <a:ext cx="684036" cy="336381"/>
          </a:xfrm>
          <a:prstGeom prst="straightConnector1">
            <a:avLst/>
          </a:prstGeom>
          <a:ln w="57150" cmpd="sng">
            <a:solidFill>
              <a:schemeClr val="bg2">
                <a:lumMod val="50000"/>
              </a:schemeClr>
            </a:solidFill>
            <a:tailEnd type="arrow"/>
          </a:ln>
        </p:spPr>
        <p:style>
          <a:lnRef idx="2">
            <a:schemeClr val="accent1"/>
          </a:lnRef>
          <a:fillRef idx="0">
            <a:schemeClr val="accent1"/>
          </a:fillRef>
          <a:effectRef idx="1">
            <a:schemeClr val="accent1"/>
          </a:effectRef>
          <a:fontRef idx="minor">
            <a:schemeClr val="tx1"/>
          </a:fontRef>
        </p:style>
      </p:cxnSp>
      <p:pic>
        <p:nvPicPr>
          <p:cNvPr id="8" name="Picture 7" descr="1083f9c2ccd0a12eac54a2267cafef17.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29111" y="-26535"/>
            <a:ext cx="3292918" cy="3019735"/>
          </a:xfrm>
          <a:prstGeom prst="rect">
            <a:avLst/>
          </a:prstGeom>
        </p:spPr>
      </p:pic>
      <p:pic>
        <p:nvPicPr>
          <p:cNvPr id="10" name="Picture 9" descr="07harrasment3.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75595" y="2653902"/>
            <a:ext cx="3476234" cy="2511190"/>
          </a:xfrm>
          <a:prstGeom prst="rect">
            <a:avLst/>
          </a:prstGeom>
        </p:spPr>
      </p:pic>
      <p:sp>
        <p:nvSpPr>
          <p:cNvPr id="23" name="Rectangle 22"/>
          <p:cNvSpPr/>
          <p:nvPr/>
        </p:nvSpPr>
        <p:spPr>
          <a:xfrm rot="21410725">
            <a:off x="4536166" y="244946"/>
            <a:ext cx="3506488" cy="523220"/>
          </a:xfrm>
          <a:prstGeom prst="rect">
            <a:avLst/>
          </a:prstGeom>
          <a:noFill/>
        </p:spPr>
        <p:txBody>
          <a:bodyPr wrap="square" lIns="91440" tIns="45720" rIns="91440" bIns="45720">
            <a:spAutoFit/>
          </a:bodyPr>
          <a:lstStyle/>
          <a:p>
            <a:pPr algn="ctr"/>
            <a:r>
              <a:rPr lang="en-US" sz="2800" b="1" dirty="0">
                <a:ln w="1905">
                  <a:solidFill>
                    <a:schemeClr val="tx1"/>
                  </a:solidFill>
                </a:ln>
                <a:solidFill>
                  <a:schemeClr val="bg2">
                    <a:lumMod val="75000"/>
                  </a:schemeClr>
                </a:solidFill>
                <a:effectLst>
                  <a:innerShdw blurRad="69850" dist="43180" dir="5400000">
                    <a:srgbClr val="000000">
                      <a:alpha val="65000"/>
                    </a:srgbClr>
                  </a:innerShdw>
                </a:effectLst>
              </a:rPr>
              <a:t>Physical Touch</a:t>
            </a:r>
          </a:p>
        </p:txBody>
      </p:sp>
      <p:cxnSp>
        <p:nvCxnSpPr>
          <p:cNvPr id="24" name="Straight Arrow Connector 23"/>
          <p:cNvCxnSpPr/>
          <p:nvPr/>
        </p:nvCxnSpPr>
        <p:spPr>
          <a:xfrm>
            <a:off x="6444903" y="851413"/>
            <a:ext cx="1036494" cy="587214"/>
          </a:xfrm>
          <a:prstGeom prst="straightConnector1">
            <a:avLst/>
          </a:prstGeom>
          <a:ln w="57150" cmpd="sng">
            <a:solidFill>
              <a:schemeClr val="bg2">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H="1">
            <a:off x="4835346" y="851413"/>
            <a:ext cx="1117011" cy="587214"/>
          </a:xfrm>
          <a:prstGeom prst="straightConnector1">
            <a:avLst/>
          </a:prstGeom>
          <a:ln w="57150" cmpd="sng">
            <a:solidFill>
              <a:schemeClr val="bg2">
                <a:lumMod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30" name="Rectangle 29"/>
          <p:cNvSpPr/>
          <p:nvPr/>
        </p:nvSpPr>
        <p:spPr>
          <a:xfrm>
            <a:off x="1678473" y="3122896"/>
            <a:ext cx="3506488" cy="523220"/>
          </a:xfrm>
          <a:prstGeom prst="rect">
            <a:avLst/>
          </a:prstGeom>
          <a:noFill/>
        </p:spPr>
        <p:txBody>
          <a:bodyPr wrap="square" lIns="91440" tIns="45720" rIns="91440" bIns="45720">
            <a:spAutoFit/>
          </a:bodyPr>
          <a:lstStyle/>
          <a:p>
            <a:pPr algn="ctr"/>
            <a:r>
              <a:rPr lang="en-US" sz="2800" b="1" dirty="0">
                <a:ln w="1905">
                  <a:solidFill>
                    <a:schemeClr val="tx1"/>
                  </a:solidFill>
                </a:ln>
                <a:solidFill>
                  <a:schemeClr val="bg2">
                    <a:lumMod val="75000"/>
                  </a:schemeClr>
                </a:solidFill>
                <a:effectLst>
                  <a:innerShdw blurRad="69850" dist="43180" dir="5400000">
                    <a:srgbClr val="000000">
                      <a:alpha val="65000"/>
                    </a:srgbClr>
                  </a:innerShdw>
                </a:effectLst>
              </a:rPr>
              <a:t>Creating Hurdles</a:t>
            </a:r>
          </a:p>
        </p:txBody>
      </p:sp>
    </p:spTree>
    <p:extLst>
      <p:ext uri="{BB962C8B-B14F-4D97-AF65-F5344CB8AC3E}">
        <p14:creationId xmlns:p14="http://schemas.microsoft.com/office/powerpoint/2010/main" val="17476096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1825" y="2382592"/>
            <a:ext cx="3718455" cy="450759"/>
          </a:xfrm>
        </p:spPr>
        <p:txBody>
          <a:bodyPr>
            <a:normAutofit fontScale="90000"/>
          </a:bodyPr>
          <a:lstStyle/>
          <a:p>
            <a:r>
              <a:rPr lang="en-IN" b="1" dirty="0"/>
              <a:t>Sexual Harassment </a:t>
            </a:r>
          </a:p>
        </p:txBody>
      </p:sp>
      <p:pic>
        <p:nvPicPr>
          <p:cNvPr id="5" name="Content Placeholder 4"/>
          <p:cNvPicPr>
            <a:picLocks noGrp="1" noChangeAspect="1"/>
          </p:cNvPicPr>
          <p:nvPr>
            <p:ph idx="1"/>
          </p:nvPr>
        </p:nvPicPr>
        <p:blipFill>
          <a:blip r:embed="rId2"/>
          <a:stretch>
            <a:fillRect/>
          </a:stretch>
        </p:blipFill>
        <p:spPr>
          <a:xfrm>
            <a:off x="4715648" y="713488"/>
            <a:ext cx="3076069" cy="2858251"/>
          </a:xfrm>
          <a:prstGeom prst="rect">
            <a:avLst/>
          </a:prstGeom>
        </p:spPr>
      </p:pic>
      <p:sp>
        <p:nvSpPr>
          <p:cNvPr id="4" name="Text Placeholder 3"/>
          <p:cNvSpPr>
            <a:spLocks noGrp="1"/>
          </p:cNvSpPr>
          <p:nvPr>
            <p:ph type="body" sz="half" idx="2"/>
          </p:nvPr>
        </p:nvSpPr>
        <p:spPr>
          <a:xfrm>
            <a:off x="1081825" y="3090929"/>
            <a:ext cx="3363771" cy="2884867"/>
          </a:xfrm>
        </p:spPr>
        <p:txBody>
          <a:bodyPr/>
          <a:lstStyle/>
          <a:p>
            <a:pPr marL="342900" indent="-342900" algn="just">
              <a:buFont typeface="+mj-lt"/>
              <a:buAutoNum type="alphaLcParenR"/>
            </a:pPr>
            <a:r>
              <a:rPr lang="en-IN" dirty="0"/>
              <a:t>Any unwelcome physical, verbal or non verbal conduct of sexual nature </a:t>
            </a:r>
          </a:p>
          <a:p>
            <a:pPr marL="342900" indent="-342900" algn="just">
              <a:buFont typeface="+mj-lt"/>
              <a:buAutoNum type="alphaLcParenR"/>
            </a:pPr>
            <a:r>
              <a:rPr lang="en-IN" dirty="0"/>
              <a:t>Demand or request for sexual favours </a:t>
            </a:r>
          </a:p>
          <a:p>
            <a:pPr marL="342900" indent="-342900" algn="just">
              <a:buFont typeface="+mj-lt"/>
              <a:buAutoNum type="alphaLcParenR"/>
            </a:pPr>
            <a:r>
              <a:rPr lang="en-IN" dirty="0"/>
              <a:t>Making sexually coloured remarks </a:t>
            </a:r>
          </a:p>
          <a:p>
            <a:pPr marL="342900" indent="-342900" algn="just">
              <a:buFont typeface="+mj-lt"/>
              <a:buAutoNum type="alphaLcParenR"/>
            </a:pPr>
            <a:r>
              <a:rPr lang="en-IN" dirty="0"/>
              <a:t>Physical contact and advances or </a:t>
            </a:r>
          </a:p>
          <a:p>
            <a:pPr marL="342900" indent="-342900" algn="just">
              <a:buFont typeface="+mj-lt"/>
              <a:buAutoNum type="alphaLcParenR"/>
            </a:pPr>
            <a:r>
              <a:rPr lang="en-IN" dirty="0"/>
              <a:t>Showing pornography </a:t>
            </a:r>
          </a:p>
        </p:txBody>
      </p:sp>
      <p:pic>
        <p:nvPicPr>
          <p:cNvPr id="6" name="Picture 5"/>
          <p:cNvPicPr>
            <a:picLocks noChangeAspect="1"/>
          </p:cNvPicPr>
          <p:nvPr/>
        </p:nvPicPr>
        <p:blipFill>
          <a:blip r:embed="rId3"/>
          <a:stretch>
            <a:fillRect/>
          </a:stretch>
        </p:blipFill>
        <p:spPr>
          <a:xfrm>
            <a:off x="8151922" y="713488"/>
            <a:ext cx="3209323" cy="2858251"/>
          </a:xfrm>
          <a:prstGeom prst="rect">
            <a:avLst/>
          </a:prstGeom>
        </p:spPr>
      </p:pic>
      <p:pic>
        <p:nvPicPr>
          <p:cNvPr id="8" name="Picture 7"/>
          <p:cNvPicPr>
            <a:picLocks noChangeAspect="1"/>
          </p:cNvPicPr>
          <p:nvPr/>
        </p:nvPicPr>
        <p:blipFill>
          <a:blip r:embed="rId4"/>
          <a:stretch>
            <a:fillRect/>
          </a:stretch>
        </p:blipFill>
        <p:spPr>
          <a:xfrm>
            <a:off x="4715647" y="3590761"/>
            <a:ext cx="3230618" cy="2603977"/>
          </a:xfrm>
          <a:prstGeom prst="rect">
            <a:avLst/>
          </a:prstGeom>
        </p:spPr>
      </p:pic>
      <p:pic>
        <p:nvPicPr>
          <p:cNvPr id="9" name="Picture 8"/>
          <p:cNvPicPr>
            <a:picLocks noChangeAspect="1"/>
          </p:cNvPicPr>
          <p:nvPr/>
        </p:nvPicPr>
        <p:blipFill>
          <a:blip r:embed="rId5"/>
          <a:stretch>
            <a:fillRect/>
          </a:stretch>
        </p:blipFill>
        <p:spPr>
          <a:xfrm>
            <a:off x="8151923" y="3682651"/>
            <a:ext cx="3209322" cy="2420196"/>
          </a:xfrm>
          <a:prstGeom prst="rect">
            <a:avLst/>
          </a:prstGeom>
        </p:spPr>
      </p:pic>
      <p:pic>
        <p:nvPicPr>
          <p:cNvPr id="10" name="Picture 9"/>
          <p:cNvPicPr>
            <a:picLocks noChangeAspect="1"/>
          </p:cNvPicPr>
          <p:nvPr/>
        </p:nvPicPr>
        <p:blipFill>
          <a:blip r:embed="rId6"/>
          <a:stretch>
            <a:fillRect/>
          </a:stretch>
        </p:blipFill>
        <p:spPr>
          <a:xfrm>
            <a:off x="681353" y="741750"/>
            <a:ext cx="1478256" cy="1519589"/>
          </a:xfrm>
          <a:prstGeom prst="rect">
            <a:avLst/>
          </a:prstGeom>
        </p:spPr>
      </p:pic>
      <p:pic>
        <p:nvPicPr>
          <p:cNvPr id="11" name="Picture 10"/>
          <p:cNvPicPr>
            <a:picLocks noChangeAspect="1"/>
          </p:cNvPicPr>
          <p:nvPr/>
        </p:nvPicPr>
        <p:blipFill>
          <a:blip r:embed="rId7"/>
          <a:stretch>
            <a:fillRect/>
          </a:stretch>
        </p:blipFill>
        <p:spPr>
          <a:xfrm>
            <a:off x="2429660" y="682698"/>
            <a:ext cx="2015935" cy="1578641"/>
          </a:xfrm>
          <a:prstGeom prst="rect">
            <a:avLst/>
          </a:prstGeom>
        </p:spPr>
      </p:pic>
    </p:spTree>
    <p:extLst>
      <p:ext uri="{BB962C8B-B14F-4D97-AF65-F5344CB8AC3E}">
        <p14:creationId xmlns:p14="http://schemas.microsoft.com/office/powerpoint/2010/main" val="26754997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t>Sexual harassment at workplace can take various forms. It can involve conduct such as:</a:t>
            </a:r>
          </a:p>
        </p:txBody>
      </p:sp>
      <p:sp>
        <p:nvSpPr>
          <p:cNvPr id="3" name="Content Placeholder 2"/>
          <p:cNvSpPr>
            <a:spLocks noGrp="1"/>
          </p:cNvSpPr>
          <p:nvPr>
            <p:ph sz="half" idx="1"/>
          </p:nvPr>
        </p:nvSpPr>
        <p:spPr/>
        <p:txBody>
          <a:bodyPr>
            <a:normAutofit fontScale="85000" lnSpcReduction="20000"/>
          </a:bodyPr>
          <a:lstStyle/>
          <a:p>
            <a:r>
              <a:rPr lang="en-IN" dirty="0"/>
              <a:t>Unwelcome touching, hugging or kissing staring or </a:t>
            </a:r>
          </a:p>
          <a:p>
            <a:r>
              <a:rPr lang="en-IN" dirty="0"/>
              <a:t>Leering suggestive comments or jokes</a:t>
            </a:r>
          </a:p>
          <a:p>
            <a:r>
              <a:rPr lang="en-IN" dirty="0"/>
              <a:t>Unwanted or persistent requests to go out </a:t>
            </a:r>
          </a:p>
          <a:p>
            <a:r>
              <a:rPr lang="en-IN" dirty="0"/>
              <a:t>Intrusive questions about another person’s private life or body </a:t>
            </a:r>
          </a:p>
          <a:p>
            <a:r>
              <a:rPr lang="en-IN" dirty="0"/>
              <a:t>Deliberately brushing up against someone</a:t>
            </a:r>
          </a:p>
          <a:p>
            <a:r>
              <a:rPr lang="en-IN" dirty="0"/>
              <a:t>Insults or taunts of a sexual nature  </a:t>
            </a:r>
          </a:p>
        </p:txBody>
      </p:sp>
      <p:sp>
        <p:nvSpPr>
          <p:cNvPr id="4" name="Content Placeholder 3"/>
          <p:cNvSpPr>
            <a:spLocks noGrp="1"/>
          </p:cNvSpPr>
          <p:nvPr>
            <p:ph sz="half" idx="2"/>
          </p:nvPr>
        </p:nvSpPr>
        <p:spPr/>
        <p:txBody>
          <a:bodyPr>
            <a:normAutofit fontScale="85000" lnSpcReduction="20000"/>
          </a:bodyPr>
          <a:lstStyle/>
          <a:p>
            <a:r>
              <a:rPr lang="en-IN" dirty="0"/>
              <a:t>Sexually explicit pictures, posters, screen savers, emails, twitters, SMS or instant messages </a:t>
            </a:r>
          </a:p>
          <a:p>
            <a:r>
              <a:rPr lang="en-IN" dirty="0"/>
              <a:t>Accessing sexually explicit internet sites </a:t>
            </a:r>
          </a:p>
          <a:p>
            <a:r>
              <a:rPr lang="en-IN" dirty="0"/>
              <a:t>Inappropriate advances on social networking sites </a:t>
            </a:r>
          </a:p>
          <a:p>
            <a:r>
              <a:rPr lang="en-IN" dirty="0"/>
              <a:t>Behaviour which would also be an offence under the criminal law, such as physical assault indecent exposure sexual assault, stalking or obscene communications.</a:t>
            </a:r>
          </a:p>
          <a:p>
            <a:endParaRPr lang="en-IN" dirty="0"/>
          </a:p>
        </p:txBody>
      </p:sp>
    </p:spTree>
    <p:extLst>
      <p:ext uri="{BB962C8B-B14F-4D97-AF65-F5344CB8AC3E}">
        <p14:creationId xmlns:p14="http://schemas.microsoft.com/office/powerpoint/2010/main" val="21042850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1521" y="772732"/>
            <a:ext cx="6890196" cy="1236372"/>
          </a:xfrm>
        </p:spPr>
        <p:txBody>
          <a:bodyPr anchor="ctr">
            <a:noAutofit/>
          </a:bodyPr>
          <a:lstStyle/>
          <a:p>
            <a:pPr algn="just"/>
            <a:r>
              <a:rPr lang="en-IN" sz="2100" dirty="0"/>
              <a:t>Any one (or more than one or all) of the following circumstances, if it occurs or is present in relation or connected with any behaviour that has explicit sexual undertones </a:t>
            </a:r>
          </a:p>
        </p:txBody>
      </p:sp>
      <p:pic>
        <p:nvPicPr>
          <p:cNvPr id="10" name="Picture Placeholder 9"/>
          <p:cNvPicPr>
            <a:picLocks noGrp="1" noChangeAspect="1"/>
          </p:cNvPicPr>
          <p:nvPr>
            <p:ph type="pic" idx="1"/>
          </p:nvPr>
        </p:nvPicPr>
        <p:blipFill>
          <a:blip r:embed="rId2"/>
          <a:srcRect t="1104" b="1104"/>
          <a:stretch>
            <a:fillRect/>
          </a:stretch>
        </p:blipFill>
        <p:spPr>
          <a:prstGeom prst="rect">
            <a:avLst/>
          </a:prstGeom>
        </p:spPr>
      </p:pic>
      <p:sp>
        <p:nvSpPr>
          <p:cNvPr id="4" name="Text Placeholder 3"/>
          <p:cNvSpPr>
            <a:spLocks noGrp="1"/>
          </p:cNvSpPr>
          <p:nvPr>
            <p:ph type="body" sz="half" idx="2"/>
          </p:nvPr>
        </p:nvSpPr>
        <p:spPr>
          <a:xfrm>
            <a:off x="901520" y="2009103"/>
            <a:ext cx="6890197" cy="3992451"/>
          </a:xfrm>
        </p:spPr>
        <p:txBody>
          <a:bodyPr anchor="ctr">
            <a:normAutofit/>
          </a:bodyPr>
          <a:lstStyle/>
          <a:p>
            <a:pPr marL="457200" indent="-457200" algn="just">
              <a:buFont typeface="+mj-lt"/>
              <a:buAutoNum type="alphaLcParenR"/>
            </a:pPr>
            <a:r>
              <a:rPr lang="en-IN" sz="2000" dirty="0"/>
              <a:t>Implied or explicit promise of preferential treatment as quid pro quo for sexual favours; </a:t>
            </a:r>
          </a:p>
          <a:p>
            <a:pPr marL="457200" indent="-457200" algn="just">
              <a:buFont typeface="+mj-lt"/>
              <a:buAutoNum type="alphaLcParenR"/>
            </a:pPr>
            <a:r>
              <a:rPr lang="en-IN" sz="2000" dirty="0"/>
              <a:t>Implied or explicit threat of detrimental treatment in the conduct of work; </a:t>
            </a:r>
          </a:p>
          <a:p>
            <a:pPr marL="457200" indent="-457200" algn="just">
              <a:buFont typeface="+mj-lt"/>
              <a:buAutoNum type="alphaLcParenR"/>
            </a:pPr>
            <a:r>
              <a:rPr lang="en-IN" sz="2000" dirty="0"/>
              <a:t>Implied or explicit threat about the present or future status of the person concerned;</a:t>
            </a:r>
          </a:p>
          <a:p>
            <a:pPr marL="457200" indent="-457200" algn="just">
              <a:buFont typeface="+mj-lt"/>
              <a:buAutoNum type="alphaLcParenR"/>
            </a:pPr>
            <a:r>
              <a:rPr lang="en-IN" sz="2000" dirty="0"/>
              <a:t>Creating an intimidating offensive or hostile learning environment </a:t>
            </a:r>
          </a:p>
          <a:p>
            <a:pPr marL="457200" indent="-457200" algn="just">
              <a:buFont typeface="+mj-lt"/>
              <a:buAutoNum type="alphaLcParenR"/>
            </a:pPr>
            <a:r>
              <a:rPr lang="en-IN" sz="2000" dirty="0"/>
              <a:t>Humiliating treatment likely to affect the health, safety dignity or physical integrity of the person concerned </a:t>
            </a:r>
          </a:p>
        </p:txBody>
      </p:sp>
    </p:spTree>
    <p:extLst>
      <p:ext uri="{BB962C8B-B14F-4D97-AF65-F5344CB8AC3E}">
        <p14:creationId xmlns:p14="http://schemas.microsoft.com/office/powerpoint/2010/main" val="17840166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EB6970B-1DA3-CF10-9BEC-029E43A9E553}"/>
              </a:ext>
            </a:extLst>
          </p:cNvPr>
          <p:cNvPicPr>
            <a:picLocks noChangeAspect="1"/>
          </p:cNvPicPr>
          <p:nvPr/>
        </p:nvPicPr>
        <p:blipFill>
          <a:blip r:embed="rId2"/>
          <a:stretch>
            <a:fillRect/>
          </a:stretch>
        </p:blipFill>
        <p:spPr>
          <a:xfrm>
            <a:off x="1097281" y="253218"/>
            <a:ext cx="9833316" cy="6400800"/>
          </a:xfrm>
          <a:prstGeom prst="rect">
            <a:avLst/>
          </a:prstGeom>
        </p:spPr>
      </p:pic>
    </p:spTree>
    <p:extLst>
      <p:ext uri="{BB962C8B-B14F-4D97-AF65-F5344CB8AC3E}">
        <p14:creationId xmlns:p14="http://schemas.microsoft.com/office/powerpoint/2010/main" val="26745124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placeholder">
            <a:extLst>
              <a:ext uri="{FF2B5EF4-FFF2-40B4-BE49-F238E27FC236}">
                <a16:creationId xmlns:a16="http://schemas.microsoft.com/office/drawing/2014/main" id="{D3A0B6C2-8327-B2CD-3FBA-5645A99A52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87975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Who can file a complaint? </a:t>
            </a:r>
          </a:p>
        </p:txBody>
      </p:sp>
      <p:sp>
        <p:nvSpPr>
          <p:cNvPr id="3" name="Content Placeholder 2"/>
          <p:cNvSpPr>
            <a:spLocks noGrp="1"/>
          </p:cNvSpPr>
          <p:nvPr>
            <p:ph sz="half" idx="1"/>
          </p:nvPr>
        </p:nvSpPr>
        <p:spPr/>
        <p:txBody>
          <a:bodyPr>
            <a:normAutofit/>
          </a:bodyPr>
          <a:lstStyle/>
          <a:p>
            <a:r>
              <a:rPr lang="en-IN" dirty="0"/>
              <a:t>Aggrieved Women Herself, or</a:t>
            </a:r>
          </a:p>
          <a:p>
            <a:r>
              <a:rPr lang="en-IN" dirty="0"/>
              <a:t>In case of physical incapacity – </a:t>
            </a:r>
          </a:p>
          <a:p>
            <a:pPr lvl="1"/>
            <a:r>
              <a:rPr lang="en-IN" dirty="0"/>
              <a:t>Her relative, Friend, Co worker,</a:t>
            </a:r>
          </a:p>
          <a:p>
            <a:pPr lvl="1"/>
            <a:r>
              <a:rPr lang="en-IN" dirty="0"/>
              <a:t>Officer of NCW or SCW </a:t>
            </a:r>
          </a:p>
          <a:p>
            <a:pPr lvl="1"/>
            <a:r>
              <a:rPr lang="en-IN" dirty="0"/>
              <a:t>Any person who has knowledge of incident with the written consent of complainant</a:t>
            </a:r>
          </a:p>
        </p:txBody>
      </p:sp>
      <p:sp>
        <p:nvSpPr>
          <p:cNvPr id="4" name="Content Placeholder 3"/>
          <p:cNvSpPr>
            <a:spLocks noGrp="1"/>
          </p:cNvSpPr>
          <p:nvPr>
            <p:ph sz="half" idx="2"/>
          </p:nvPr>
        </p:nvSpPr>
        <p:spPr/>
        <p:txBody>
          <a:bodyPr>
            <a:normAutofit/>
          </a:bodyPr>
          <a:lstStyle/>
          <a:p>
            <a:r>
              <a:rPr lang="en-IN" dirty="0"/>
              <a:t>In case of mental incapacity -</a:t>
            </a:r>
          </a:p>
          <a:p>
            <a:pPr lvl="1"/>
            <a:r>
              <a:rPr lang="en-IN" dirty="0"/>
              <a:t>Her relative, Friend, </a:t>
            </a:r>
          </a:p>
          <a:p>
            <a:pPr lvl="1"/>
            <a:r>
              <a:rPr lang="en-IN" dirty="0"/>
              <a:t>Special educator, Qualified psychiatrist or psychologist Guardian </a:t>
            </a:r>
          </a:p>
          <a:p>
            <a:pPr lvl="1"/>
            <a:r>
              <a:rPr lang="en-IN" dirty="0"/>
              <a:t>Or Authority under whose care she is receiving treatment or care Any person who has knowledge of incident jointly with any person mentioned above</a:t>
            </a:r>
          </a:p>
        </p:txBody>
      </p:sp>
    </p:spTree>
    <p:extLst>
      <p:ext uri="{BB962C8B-B14F-4D97-AF65-F5344CB8AC3E}">
        <p14:creationId xmlns:p14="http://schemas.microsoft.com/office/powerpoint/2010/main" val="34803710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Who is protected under this Law? </a:t>
            </a:r>
          </a:p>
        </p:txBody>
      </p:sp>
      <p:sp>
        <p:nvSpPr>
          <p:cNvPr id="3" name="Content Placeholder 2"/>
          <p:cNvSpPr>
            <a:spLocks noGrp="1"/>
          </p:cNvSpPr>
          <p:nvPr>
            <p:ph idx="1"/>
          </p:nvPr>
        </p:nvSpPr>
        <p:spPr/>
        <p:txBody>
          <a:bodyPr anchor="ctr">
            <a:normAutofit fontScale="77500" lnSpcReduction="20000"/>
          </a:bodyPr>
          <a:lstStyle/>
          <a:p>
            <a:endParaRPr lang="en-IN" b="1" dirty="0"/>
          </a:p>
          <a:p>
            <a:r>
              <a:rPr lang="en-IN" b="1" dirty="0"/>
              <a:t>Aggrieved Women </a:t>
            </a:r>
            <a:br>
              <a:rPr lang="en-IN" dirty="0"/>
            </a:br>
            <a:r>
              <a:rPr lang="en-IN" dirty="0"/>
              <a:t>In relation to work place, a woman of any age whether employed or not, who alleges to have been subjected to any act of sexual harassment by the respondent. </a:t>
            </a:r>
            <a:br>
              <a:rPr lang="en-IN" dirty="0"/>
            </a:br>
            <a:br>
              <a:rPr lang="en-IN" dirty="0"/>
            </a:br>
            <a:r>
              <a:rPr lang="en-IN" i="1" dirty="0"/>
              <a:t>(Those who are under 18 years of age can lodge an FIR under the Protection of Children from Sexual Offences Act, 2012.)</a:t>
            </a:r>
          </a:p>
          <a:p>
            <a:r>
              <a:rPr lang="en-IN" b="1" dirty="0"/>
              <a:t>Aggrieved Person </a:t>
            </a:r>
            <a:br>
              <a:rPr lang="en-IN" dirty="0"/>
            </a:br>
            <a:r>
              <a:rPr lang="en-IN" dirty="0"/>
              <a:t>an aggrieved woman or a student (Gender Neutral) (Student – Regular or Distant Mode, in process of admission) </a:t>
            </a:r>
            <a:br>
              <a:rPr lang="en-IN" dirty="0"/>
            </a:br>
            <a:r>
              <a:rPr lang="en-IN" i="1" dirty="0"/>
              <a:t>(University Grants Commission (Prevention, Prohibition and Redressal of Sexual Harassment of Women Employees and Students in Higher Institutions) Regulation, 2015</a:t>
            </a:r>
          </a:p>
          <a:p>
            <a:endParaRPr lang="en-IN" dirty="0"/>
          </a:p>
          <a:p>
            <a:endParaRPr lang="en-IN" dirty="0"/>
          </a:p>
        </p:txBody>
      </p:sp>
    </p:spTree>
    <p:extLst>
      <p:ext uri="{BB962C8B-B14F-4D97-AF65-F5344CB8AC3E}">
        <p14:creationId xmlns:p14="http://schemas.microsoft.com/office/powerpoint/2010/main" val="17582901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Who can file a complaint? </a:t>
            </a:r>
          </a:p>
        </p:txBody>
      </p:sp>
      <p:sp>
        <p:nvSpPr>
          <p:cNvPr id="3" name="Content Placeholder 2"/>
          <p:cNvSpPr>
            <a:spLocks noGrp="1"/>
          </p:cNvSpPr>
          <p:nvPr>
            <p:ph idx="1"/>
          </p:nvPr>
        </p:nvSpPr>
        <p:spPr/>
        <p:txBody>
          <a:bodyPr/>
          <a:lstStyle/>
          <a:p>
            <a:r>
              <a:rPr lang="en-IN" dirty="0"/>
              <a:t>In case woman is unable to file complain for any other reason, by any person who has knowledge of incident with her written consent </a:t>
            </a:r>
          </a:p>
          <a:p>
            <a:r>
              <a:rPr lang="en-IN" dirty="0"/>
              <a:t>In case of woman’s death by - </a:t>
            </a:r>
          </a:p>
          <a:p>
            <a:pPr lvl="1"/>
            <a:r>
              <a:rPr lang="en-IN" dirty="0"/>
              <a:t>Any person who has knowledge of incident with the written consent of her legal heir </a:t>
            </a:r>
          </a:p>
          <a:p>
            <a:pPr lvl="1"/>
            <a:r>
              <a:rPr lang="en-IN" dirty="0"/>
              <a:t>Legal Heir</a:t>
            </a:r>
          </a:p>
        </p:txBody>
      </p:sp>
    </p:spTree>
    <p:extLst>
      <p:ext uri="{BB962C8B-B14F-4D97-AF65-F5344CB8AC3E}">
        <p14:creationId xmlns:p14="http://schemas.microsoft.com/office/powerpoint/2010/main" val="39864937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Place of Incidence  </a:t>
            </a:r>
          </a:p>
        </p:txBody>
      </p:sp>
      <p:sp>
        <p:nvSpPr>
          <p:cNvPr id="3" name="Content Placeholder 2"/>
          <p:cNvSpPr>
            <a:spLocks noGrp="1"/>
          </p:cNvSpPr>
          <p:nvPr>
            <p:ph idx="1"/>
          </p:nvPr>
        </p:nvSpPr>
        <p:spPr/>
        <p:txBody>
          <a:bodyPr anchor="ctr">
            <a:normAutofit fontScale="92500" lnSpcReduction="20000"/>
          </a:bodyPr>
          <a:lstStyle/>
          <a:p>
            <a:pPr algn="just"/>
            <a:r>
              <a:rPr lang="en-IN" dirty="0"/>
              <a:t>Workplace</a:t>
            </a:r>
          </a:p>
          <a:p>
            <a:pPr algn="just"/>
            <a:r>
              <a:rPr lang="en-IN" dirty="0"/>
              <a:t>Social event organised by your employer, During work-related travel, At a client or customer’s premises, At training events, business lunches or dinners, promotional campaigns or public relations events with clients, customers or prospective partners or During the course of work-related phone conversations or communications via electronic media.</a:t>
            </a:r>
          </a:p>
          <a:p>
            <a:pPr algn="just"/>
            <a:r>
              <a:rPr lang="en-IN" dirty="0"/>
              <a:t>HEI, libraries, laboratories, lecture halls, residences, halls, toilets, student centres, hostels, dining halls, stadiums, parking areas, parks-like settings, health centres, canteens, Bank counters, transportation, field trips, internships, study tours, excursions, short-term placements, camps, cultural festivals, sports meets etc. </a:t>
            </a:r>
          </a:p>
        </p:txBody>
      </p:sp>
    </p:spTree>
    <p:extLst>
      <p:ext uri="{BB962C8B-B14F-4D97-AF65-F5344CB8AC3E}">
        <p14:creationId xmlns:p14="http://schemas.microsoft.com/office/powerpoint/2010/main" val="5792481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6E446-E84A-138C-A8A0-E09FCF3A1B60}"/>
              </a:ext>
            </a:extLst>
          </p:cNvPr>
          <p:cNvSpPr>
            <a:spLocks noGrp="1"/>
          </p:cNvSpPr>
          <p:nvPr>
            <p:ph type="title"/>
          </p:nvPr>
        </p:nvSpPr>
        <p:spPr>
          <a:xfrm>
            <a:off x="997664" y="2237757"/>
            <a:ext cx="1371910" cy="3700928"/>
          </a:xfrm>
        </p:spPr>
        <p:txBody>
          <a:bodyPr anchor="b">
            <a:normAutofit/>
          </a:bodyPr>
          <a:lstStyle/>
          <a:p>
            <a:r>
              <a:rPr lang="en-IN" sz="4000" dirty="0">
                <a:solidFill>
                  <a:srgbClr val="FF0000"/>
                </a:solidFill>
                <a:latin typeface="Times New Roman" panose="02020603050405020304" pitchFamily="18" charset="0"/>
                <a:cs typeface="Times New Roman" panose="02020603050405020304" pitchFamily="18" charset="0"/>
              </a:rPr>
              <a:t>What is Workplace?</a:t>
            </a:r>
          </a:p>
        </p:txBody>
      </p:sp>
      <p:sp>
        <p:nvSpPr>
          <p:cNvPr id="3" name="Content Placeholder 2">
            <a:extLst>
              <a:ext uri="{FF2B5EF4-FFF2-40B4-BE49-F238E27FC236}">
                <a16:creationId xmlns:a16="http://schemas.microsoft.com/office/drawing/2014/main" id="{008BEC8B-13A0-A6BD-91F9-DBDFA30D0939}"/>
              </a:ext>
            </a:extLst>
          </p:cNvPr>
          <p:cNvSpPr>
            <a:spLocks noGrp="1"/>
          </p:cNvSpPr>
          <p:nvPr>
            <p:ph idx="1"/>
          </p:nvPr>
        </p:nvSpPr>
        <p:spPr>
          <a:xfrm>
            <a:off x="2684206" y="786580"/>
            <a:ext cx="8780208" cy="5407743"/>
          </a:xfrm>
        </p:spPr>
        <p:txBody>
          <a:bodyPr anchor="ctr">
            <a:normAutofit fontScale="85000" lnSpcReduction="10000"/>
          </a:bodyPr>
          <a:lstStyle/>
          <a:p>
            <a:r>
              <a:rPr lang="en-IN" sz="2400" b="0" i="0" dirty="0">
                <a:effectLst/>
                <a:latin typeface="Times New Roman" panose="02020603050405020304" pitchFamily="18" charset="0"/>
                <a:cs typeface="Times New Roman" panose="02020603050405020304" pitchFamily="18" charset="0"/>
              </a:rPr>
              <a:t>A workplace is defined as “any place visited by the employee arising out of or during the course of employment, including transportation provided by the employer for undertaking such a journey.”</a:t>
            </a:r>
          </a:p>
          <a:p>
            <a:r>
              <a:rPr lang="en-IN" sz="2400" dirty="0">
                <a:latin typeface="Times New Roman" panose="02020603050405020304" pitchFamily="18" charset="0"/>
                <a:cs typeface="Times New Roman" panose="02020603050405020304" pitchFamily="18" charset="0"/>
              </a:rPr>
              <a:t>As defined in </a:t>
            </a:r>
            <a:r>
              <a:rPr lang="en-IN" sz="2400" b="1" dirty="0">
                <a:latin typeface="Times New Roman" panose="02020603050405020304" pitchFamily="18" charset="0"/>
                <a:cs typeface="Times New Roman" panose="02020603050405020304" pitchFamily="18" charset="0"/>
              </a:rPr>
              <a:t>S. 2 (o)- </a:t>
            </a:r>
            <a:r>
              <a:rPr lang="en-IN" sz="2400" b="1" i="0" dirty="0">
                <a:effectLst/>
                <a:latin typeface="Times New Roman" panose="02020603050405020304" pitchFamily="18" charset="0"/>
                <a:cs typeface="Times New Roman" panose="02020603050405020304" pitchFamily="18" charset="0"/>
              </a:rPr>
              <a:t>workplace includes:</a:t>
            </a:r>
            <a:endParaRPr lang="en-IN" sz="2400" b="0" i="0" dirty="0">
              <a:effectLst/>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IN" sz="2400" b="0" i="0" dirty="0">
                <a:effectLst/>
                <a:latin typeface="Times New Roman" panose="02020603050405020304" pitchFamily="18" charset="0"/>
                <a:cs typeface="Times New Roman" panose="02020603050405020304" pitchFamily="18" charset="0"/>
              </a:rPr>
              <a:t>Government organizations, including Government company, corporations and cooperative societies;</a:t>
            </a:r>
          </a:p>
          <a:p>
            <a:pPr algn="just">
              <a:buFont typeface="Arial" panose="020B0604020202020204" pitchFamily="34" charset="0"/>
              <a:buChar char="•"/>
            </a:pPr>
            <a:r>
              <a:rPr lang="en-IN" sz="2400" b="0" i="0" dirty="0">
                <a:effectLst/>
                <a:latin typeface="Times New Roman" panose="02020603050405020304" pitchFamily="18" charset="0"/>
                <a:cs typeface="Times New Roman" panose="02020603050405020304" pitchFamily="18" charset="0"/>
              </a:rPr>
              <a:t>Private sector organisations, venture, society, trust, NGO or service providers etc. providing services which are commercial, vocational, educational, sports, professional, entertainment, industrial, health related or financial activities, including production, supply, sale, distribution or service;</a:t>
            </a:r>
          </a:p>
          <a:p>
            <a:pPr>
              <a:buFont typeface="Arial" panose="020B0604020202020204" pitchFamily="34" charset="0"/>
              <a:buChar char="•"/>
            </a:pPr>
            <a:r>
              <a:rPr lang="en-IN" sz="2400" b="0" i="0" dirty="0">
                <a:effectLst/>
                <a:latin typeface="Times New Roman" panose="02020603050405020304" pitchFamily="18" charset="0"/>
                <a:cs typeface="Times New Roman" panose="02020603050405020304" pitchFamily="18" charset="0"/>
              </a:rPr>
              <a:t>Hospitals/Nursing Homes;</a:t>
            </a:r>
          </a:p>
          <a:p>
            <a:pPr>
              <a:buFont typeface="Arial" panose="020B0604020202020204" pitchFamily="34" charset="0"/>
              <a:buChar char="•"/>
            </a:pPr>
            <a:r>
              <a:rPr lang="en-IN" sz="2400" b="0" i="0" dirty="0">
                <a:effectLst/>
                <a:latin typeface="Times New Roman" panose="02020603050405020304" pitchFamily="18" charset="0"/>
                <a:cs typeface="Times New Roman" panose="02020603050405020304" pitchFamily="18" charset="0"/>
              </a:rPr>
              <a:t>Sports Institutes/Facilities;</a:t>
            </a:r>
          </a:p>
          <a:p>
            <a:pPr>
              <a:buFont typeface="Arial" panose="020B0604020202020204" pitchFamily="34" charset="0"/>
              <a:buChar char="•"/>
            </a:pPr>
            <a:r>
              <a:rPr lang="en-IN" sz="2400" b="0" i="0" dirty="0">
                <a:effectLst/>
                <a:latin typeface="Times New Roman" panose="02020603050405020304" pitchFamily="18" charset="0"/>
                <a:cs typeface="Times New Roman" panose="02020603050405020304" pitchFamily="18" charset="0"/>
              </a:rPr>
              <a:t>Places visited by the employee (including while on travel) including transportation provided by employer;</a:t>
            </a:r>
          </a:p>
          <a:p>
            <a:pPr>
              <a:buFont typeface="Arial" panose="020B0604020202020204" pitchFamily="34" charset="0"/>
              <a:buChar char="•"/>
            </a:pPr>
            <a:r>
              <a:rPr lang="en-IN" sz="2400" b="0" i="0" dirty="0">
                <a:effectLst/>
                <a:latin typeface="Times New Roman" panose="02020603050405020304" pitchFamily="18" charset="0"/>
                <a:cs typeface="Times New Roman" panose="02020603050405020304" pitchFamily="18" charset="0"/>
              </a:rPr>
              <a:t>A dwelling place or house.</a:t>
            </a:r>
          </a:p>
          <a:p>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965846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aggrieved women">
            <a:extLst>
              <a:ext uri="{FF2B5EF4-FFF2-40B4-BE49-F238E27FC236}">
                <a16:creationId xmlns:a16="http://schemas.microsoft.com/office/drawing/2014/main" id="{C4BE2E4D-B222-F407-22DD-8628F176E6E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3467" y="1411562"/>
            <a:ext cx="10905066" cy="4034874"/>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88653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placeholder">
            <a:extLst>
              <a:ext uri="{FF2B5EF4-FFF2-40B4-BE49-F238E27FC236}">
                <a16:creationId xmlns:a16="http://schemas.microsoft.com/office/drawing/2014/main" id="{FB0EF4EE-B25D-967D-0053-84BFB94358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65117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t>If you are a victim of sexual harassment, what should you do?</a:t>
            </a:r>
          </a:p>
        </p:txBody>
      </p:sp>
      <p:sp>
        <p:nvSpPr>
          <p:cNvPr id="3" name="Content Placeholder 2"/>
          <p:cNvSpPr>
            <a:spLocks noGrp="1"/>
          </p:cNvSpPr>
          <p:nvPr>
            <p:ph idx="1"/>
          </p:nvPr>
        </p:nvSpPr>
        <p:spPr/>
        <p:txBody>
          <a:bodyPr>
            <a:normAutofit fontScale="77500" lnSpcReduction="20000"/>
          </a:bodyPr>
          <a:lstStyle/>
          <a:p>
            <a:pPr algn="just"/>
            <a:r>
              <a:rPr lang="en-IN" dirty="0"/>
              <a:t>If you feel comfortable in approaching the harasser yourself, you could directly tell the perpetrator that you find his behaviour unwelcome or inappropriate and ask him not to repeat. Or</a:t>
            </a:r>
          </a:p>
          <a:p>
            <a:pPr algn="just"/>
            <a:r>
              <a:rPr lang="en-IN" dirty="0"/>
              <a:t>You can approach the </a:t>
            </a:r>
            <a:r>
              <a:rPr lang="en-IN" b="1" dirty="0"/>
              <a:t>Internal Complaints Committee </a:t>
            </a:r>
            <a:r>
              <a:rPr lang="en-IN" dirty="0"/>
              <a:t>established within your organization under Sexual Harassment of Women at Workplace (Prevention, Prohibition and Redressal) Act (the SH Act), 2013 with a written complaint. </a:t>
            </a:r>
            <a:r>
              <a:rPr lang="en-IN" i="1" dirty="0"/>
              <a:t>(10 or more employees) </a:t>
            </a:r>
            <a:r>
              <a:rPr lang="en-IN" dirty="0"/>
              <a:t>Or</a:t>
            </a:r>
          </a:p>
          <a:p>
            <a:pPr algn="just"/>
            <a:r>
              <a:rPr lang="en-IN" dirty="0"/>
              <a:t>In case, your organisation does not have ICC or if you want to make a complaint against the employer himself or if you work in the capacity of domestic help, then you can lodge your complaint with </a:t>
            </a:r>
            <a:r>
              <a:rPr lang="en-IN" b="1" dirty="0"/>
              <a:t>Local Complaints Committee </a:t>
            </a:r>
            <a:r>
              <a:rPr lang="en-IN" dirty="0"/>
              <a:t>established in your respective district under the SH Act. Or,</a:t>
            </a:r>
          </a:p>
          <a:p>
            <a:pPr algn="just"/>
            <a:r>
              <a:rPr lang="en-IN" dirty="0"/>
              <a:t>You can contact the nearest police station to lodge an FIR against the perpetrator. Both FIR with the police and complaint with Complaints Committee can be filed simultaneously.</a:t>
            </a:r>
          </a:p>
        </p:txBody>
      </p:sp>
    </p:spTree>
    <p:extLst>
      <p:ext uri="{BB962C8B-B14F-4D97-AF65-F5344CB8AC3E}">
        <p14:creationId xmlns:p14="http://schemas.microsoft.com/office/powerpoint/2010/main" val="10490197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6D60A-DA99-D98B-9B89-90D75674C214}"/>
              </a:ext>
            </a:extLst>
          </p:cNvPr>
          <p:cNvSpPr>
            <a:spLocks noGrp="1"/>
          </p:cNvSpPr>
          <p:nvPr>
            <p:ph type="title"/>
          </p:nvPr>
        </p:nvSpPr>
        <p:spPr>
          <a:xfrm>
            <a:off x="816077" y="599768"/>
            <a:ext cx="10214701" cy="432619"/>
          </a:xfrm>
        </p:spPr>
        <p:txBody>
          <a:bodyPr>
            <a:normAutofit fontScale="90000"/>
          </a:bodyPr>
          <a:lstStyle/>
          <a:p>
            <a:r>
              <a:rPr lang="en-IN" dirty="0"/>
              <a:t>What is the </a:t>
            </a:r>
            <a:r>
              <a:rPr lang="en-IN" b="1" dirty="0">
                <a:latin typeface="Times New Roman" panose="02020603050405020304" pitchFamily="18" charset="0"/>
                <a:cs typeface="Times New Roman" panose="02020603050405020304" pitchFamily="18" charset="0"/>
              </a:rPr>
              <a:t>Internal Complaints Committee?</a:t>
            </a:r>
            <a:endParaRPr lang="en-IN" dirty="0"/>
          </a:p>
        </p:txBody>
      </p:sp>
      <p:sp>
        <p:nvSpPr>
          <p:cNvPr id="3" name="Content Placeholder 2">
            <a:extLst>
              <a:ext uri="{FF2B5EF4-FFF2-40B4-BE49-F238E27FC236}">
                <a16:creationId xmlns:a16="http://schemas.microsoft.com/office/drawing/2014/main" id="{F29E5B48-351C-0985-45F6-61EE397947D5}"/>
              </a:ext>
            </a:extLst>
          </p:cNvPr>
          <p:cNvSpPr>
            <a:spLocks noGrp="1"/>
          </p:cNvSpPr>
          <p:nvPr>
            <p:ph idx="1"/>
          </p:nvPr>
        </p:nvSpPr>
        <p:spPr>
          <a:xfrm>
            <a:off x="688258" y="1573161"/>
            <a:ext cx="10668000" cy="4503174"/>
          </a:xfrm>
        </p:spPr>
        <p:txBody>
          <a:bodyPr>
            <a:normAutofit fontScale="92500"/>
          </a:bodyPr>
          <a:lstStyle/>
          <a:p>
            <a:pPr marL="342900" indent="-342900" algn="just">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Every employer is required to constitute an </a:t>
            </a:r>
            <a:r>
              <a:rPr lang="en-IN" b="1" dirty="0">
                <a:latin typeface="Times New Roman" panose="02020603050405020304" pitchFamily="18" charset="0"/>
                <a:cs typeface="Times New Roman" panose="02020603050405020304" pitchFamily="18" charset="0"/>
              </a:rPr>
              <a:t>Internal Complaints Committee (ICC) </a:t>
            </a:r>
            <a:r>
              <a:rPr lang="en-IN" dirty="0">
                <a:latin typeface="Times New Roman" panose="02020603050405020304" pitchFamily="18" charset="0"/>
                <a:cs typeface="Times New Roman" panose="02020603050405020304" pitchFamily="18" charset="0"/>
              </a:rPr>
              <a:t>at each office or branch with 10 or more employees. </a:t>
            </a:r>
          </a:p>
          <a:p>
            <a:pPr marL="342900" indent="-342900" algn="just">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The Complaints Committees are required to provide for conciliation before initiating an inquiry if requested by the complainant.</a:t>
            </a:r>
          </a:p>
          <a:p>
            <a:pPr marL="342900" indent="-342900" algn="just">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Responsibility of Administration: The State Government will notify the District Officer in every district, who will constitute a </a:t>
            </a:r>
            <a:r>
              <a:rPr lang="en-IN" b="1" dirty="0">
                <a:latin typeface="Times New Roman" panose="02020603050405020304" pitchFamily="18" charset="0"/>
                <a:cs typeface="Times New Roman" panose="02020603050405020304" pitchFamily="18" charset="0"/>
              </a:rPr>
              <a:t>Local Complaints Committee </a:t>
            </a:r>
            <a:r>
              <a:rPr lang="en-IN" dirty="0">
                <a:latin typeface="Times New Roman" panose="02020603050405020304" pitchFamily="18" charset="0"/>
                <a:cs typeface="Times New Roman" panose="02020603050405020304" pitchFamily="18" charset="0"/>
              </a:rPr>
              <a:t>(LCC) </a:t>
            </a:r>
          </a:p>
          <a:p>
            <a:pPr marL="342900" indent="-342900" algn="just">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to enable women in the unorganized sector or small establishments to work in an environment free of sexual harassment.</a:t>
            </a:r>
          </a:p>
          <a:p>
            <a:pPr marL="342900" indent="-342900" algn="just">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The Ministry of Women &amp; Child Development has launched a </a:t>
            </a:r>
            <a:r>
              <a:rPr lang="en-IN" b="1" dirty="0">
                <a:solidFill>
                  <a:schemeClr val="tx1"/>
                </a:solidFill>
                <a:latin typeface="Times New Roman" panose="02020603050405020304" pitchFamily="18" charset="0"/>
                <a:cs typeface="Times New Roman" panose="02020603050405020304" pitchFamily="18" charset="0"/>
              </a:rPr>
              <a:t>Sexual Harassment electronic Box (</a:t>
            </a:r>
            <a:r>
              <a:rPr lang="en-IN" b="1" dirty="0" err="1">
                <a:solidFill>
                  <a:schemeClr val="tx1"/>
                </a:solidFill>
                <a:latin typeface="Times New Roman" panose="02020603050405020304" pitchFamily="18" charset="0"/>
                <a:cs typeface="Times New Roman" panose="02020603050405020304" pitchFamily="18" charset="0"/>
              </a:rPr>
              <a:t>SHe</a:t>
            </a:r>
            <a:r>
              <a:rPr lang="en-IN" b="1" dirty="0">
                <a:solidFill>
                  <a:schemeClr val="tx1"/>
                </a:solidFill>
                <a:latin typeface="Times New Roman" panose="02020603050405020304" pitchFamily="18" charset="0"/>
                <a:cs typeface="Times New Roman" panose="02020603050405020304" pitchFamily="18" charset="0"/>
              </a:rPr>
              <a:t>-Box). </a:t>
            </a:r>
            <a:r>
              <a:rPr lang="en-IN" dirty="0">
                <a:latin typeface="Times New Roman" panose="02020603050405020304" pitchFamily="18" charset="0"/>
                <a:cs typeface="Times New Roman" panose="02020603050405020304" pitchFamily="18" charset="0"/>
              </a:rPr>
              <a:t>It is an effort to provide a single window access to every woman</a:t>
            </a:r>
          </a:p>
        </p:txBody>
      </p:sp>
    </p:spTree>
    <p:extLst>
      <p:ext uri="{BB962C8B-B14F-4D97-AF65-F5344CB8AC3E}">
        <p14:creationId xmlns:p14="http://schemas.microsoft.com/office/powerpoint/2010/main" val="22627061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IN" dirty="0"/>
            </a:br>
            <a:r>
              <a:rPr lang="en-IN" dirty="0"/>
              <a:t>Composition of Internal and Local Complaints Committees (ICC &amp; LCC)</a:t>
            </a:r>
            <a:br>
              <a:rPr lang="en-IN" dirty="0"/>
            </a:br>
            <a:endParaRPr lang="en-IN" dirty="0"/>
          </a:p>
        </p:txBody>
      </p:sp>
      <p:sp>
        <p:nvSpPr>
          <p:cNvPr id="3" name="Text Placeholder 2"/>
          <p:cNvSpPr>
            <a:spLocks noGrp="1"/>
          </p:cNvSpPr>
          <p:nvPr>
            <p:ph type="body" idx="1"/>
          </p:nvPr>
        </p:nvSpPr>
        <p:spPr/>
        <p:txBody>
          <a:bodyPr/>
          <a:lstStyle/>
          <a:p>
            <a:r>
              <a:rPr lang="en-IN" dirty="0"/>
              <a:t>Internal Complaints Committee</a:t>
            </a:r>
          </a:p>
        </p:txBody>
      </p:sp>
      <p:sp>
        <p:nvSpPr>
          <p:cNvPr id="4" name="Content Placeholder 3"/>
          <p:cNvSpPr>
            <a:spLocks noGrp="1"/>
          </p:cNvSpPr>
          <p:nvPr>
            <p:ph sz="half" idx="2"/>
          </p:nvPr>
        </p:nvSpPr>
        <p:spPr/>
        <p:txBody>
          <a:bodyPr>
            <a:normAutofit fontScale="92500" lnSpcReduction="10000"/>
          </a:bodyPr>
          <a:lstStyle/>
          <a:p>
            <a:r>
              <a:rPr lang="en-IN" dirty="0"/>
              <a:t>Chairperson – Women working at senior level in the organisation</a:t>
            </a:r>
          </a:p>
          <a:p>
            <a:r>
              <a:rPr lang="en-IN" dirty="0"/>
              <a:t> 2 Members (at least) – Amongst employees committed to women issues, have legal knowledge or experience in social work </a:t>
            </a:r>
          </a:p>
          <a:p>
            <a:r>
              <a:rPr lang="en-IN" dirty="0"/>
              <a:t>1 Member – from NGO</a:t>
            </a:r>
          </a:p>
        </p:txBody>
      </p:sp>
      <p:sp>
        <p:nvSpPr>
          <p:cNvPr id="5" name="Text Placeholder 4"/>
          <p:cNvSpPr>
            <a:spLocks noGrp="1"/>
          </p:cNvSpPr>
          <p:nvPr>
            <p:ph type="body" sz="quarter" idx="3"/>
          </p:nvPr>
        </p:nvSpPr>
        <p:spPr/>
        <p:txBody>
          <a:bodyPr/>
          <a:lstStyle/>
          <a:p>
            <a:r>
              <a:rPr lang="en-IN" dirty="0"/>
              <a:t>Local Complaints Committee</a:t>
            </a:r>
          </a:p>
        </p:txBody>
      </p:sp>
      <p:sp>
        <p:nvSpPr>
          <p:cNvPr id="6" name="Content Placeholder 5"/>
          <p:cNvSpPr>
            <a:spLocks noGrp="1"/>
          </p:cNvSpPr>
          <p:nvPr>
            <p:ph sz="quarter" idx="4"/>
          </p:nvPr>
        </p:nvSpPr>
        <p:spPr/>
        <p:txBody>
          <a:bodyPr>
            <a:noAutofit/>
          </a:bodyPr>
          <a:lstStyle/>
          <a:p>
            <a:pPr algn="just"/>
            <a:r>
              <a:rPr lang="en-IN" sz="1350" b="1" dirty="0"/>
              <a:t>Chairperson</a:t>
            </a:r>
            <a:r>
              <a:rPr lang="en-IN" sz="1350" dirty="0"/>
              <a:t>- Nominated from amongst the eminent women in the field of social work and committed to the cause of women </a:t>
            </a:r>
          </a:p>
          <a:p>
            <a:pPr algn="just"/>
            <a:r>
              <a:rPr lang="en-IN" sz="1350" b="1" dirty="0"/>
              <a:t>Member</a:t>
            </a:r>
            <a:r>
              <a:rPr lang="en-IN" sz="1350" dirty="0"/>
              <a:t>- Nominated from amongst the women working in the block, taluka or tehsil or ward or municipality in the district </a:t>
            </a:r>
          </a:p>
          <a:p>
            <a:pPr algn="just"/>
            <a:r>
              <a:rPr lang="en-IN" sz="1350" b="1" dirty="0"/>
              <a:t>2 Members- </a:t>
            </a:r>
            <a:r>
              <a:rPr lang="en-IN" sz="1350" dirty="0"/>
              <a:t>Nominated from amongst such NGO/ associations/persons committed to the cause of women or familiar with the issues relating to sexual harassment</a:t>
            </a:r>
          </a:p>
          <a:p>
            <a:pPr algn="just"/>
            <a:r>
              <a:rPr lang="en-IN" sz="1350" b="1" dirty="0"/>
              <a:t>Ex Officio member </a:t>
            </a:r>
            <a:r>
              <a:rPr lang="en-IN" sz="1350" dirty="0"/>
              <a:t>- The concerned officer dealing with social welfare or women and child development in the district</a:t>
            </a:r>
          </a:p>
        </p:txBody>
      </p:sp>
    </p:spTree>
    <p:extLst>
      <p:ext uri="{BB962C8B-B14F-4D97-AF65-F5344CB8AC3E}">
        <p14:creationId xmlns:p14="http://schemas.microsoft.com/office/powerpoint/2010/main" val="897131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How to locate ICC and LCC</a:t>
            </a:r>
          </a:p>
        </p:txBody>
      </p:sp>
      <p:sp>
        <p:nvSpPr>
          <p:cNvPr id="3" name="Content Placeholder 2"/>
          <p:cNvSpPr>
            <a:spLocks noGrp="1"/>
          </p:cNvSpPr>
          <p:nvPr>
            <p:ph idx="1"/>
          </p:nvPr>
        </p:nvSpPr>
        <p:spPr/>
        <p:txBody>
          <a:bodyPr>
            <a:normAutofit fontScale="85000" lnSpcReduction="20000"/>
          </a:bodyPr>
          <a:lstStyle/>
          <a:p>
            <a:r>
              <a:rPr lang="en-IN" b="1" dirty="0"/>
              <a:t>ICC</a:t>
            </a:r>
            <a:r>
              <a:rPr lang="en-IN" dirty="0"/>
              <a:t> - As per the Act, the employer is obligated to display the order constituting ICC at any conspicuous place in the workplace. However, if this is not done, then one can contact the employer/head of the department/human resource department to obtain information about the ICC constituted under the SH Act.</a:t>
            </a:r>
          </a:p>
          <a:p>
            <a:r>
              <a:rPr lang="en-IN" b="1" dirty="0"/>
              <a:t>LCC of Particular District –</a:t>
            </a:r>
          </a:p>
          <a:p>
            <a:pPr lvl="1"/>
            <a:r>
              <a:rPr lang="en-IN" dirty="0"/>
              <a:t>Contact the District Officer’s office, </a:t>
            </a:r>
          </a:p>
          <a:p>
            <a:pPr lvl="1"/>
            <a:r>
              <a:rPr lang="en-IN" dirty="0"/>
              <a:t>Contact One Stop Centre/Women Helpline (toll free thorugh181, 100 etc.) functioning in your district/State </a:t>
            </a:r>
          </a:p>
          <a:p>
            <a:pPr lvl="1"/>
            <a:r>
              <a:rPr lang="en-IN" dirty="0"/>
              <a:t>Contact the State Commission for Women </a:t>
            </a:r>
          </a:p>
          <a:p>
            <a:pPr lvl="1"/>
            <a:r>
              <a:rPr lang="en-IN" dirty="0"/>
              <a:t>Contact the State Department of Women and Child Development/department looking after women issues </a:t>
            </a:r>
          </a:p>
        </p:txBody>
      </p:sp>
    </p:spTree>
    <p:extLst>
      <p:ext uri="{BB962C8B-B14F-4D97-AF65-F5344CB8AC3E}">
        <p14:creationId xmlns:p14="http://schemas.microsoft.com/office/powerpoint/2010/main" val="35737217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t>How to make a complaint of sexual harassment at workplace under the SH Act??</a:t>
            </a:r>
          </a:p>
        </p:txBody>
      </p:sp>
      <p:sp>
        <p:nvSpPr>
          <p:cNvPr id="3" name="Content Placeholder 2"/>
          <p:cNvSpPr>
            <a:spLocks noGrp="1"/>
          </p:cNvSpPr>
          <p:nvPr>
            <p:ph idx="1"/>
          </p:nvPr>
        </p:nvSpPr>
        <p:spPr/>
        <p:txBody>
          <a:bodyPr/>
          <a:lstStyle/>
          <a:p>
            <a:r>
              <a:rPr lang="en-IN" dirty="0"/>
              <a:t>In case, aggrieved woman is unable to submit written complaint, the Complaints Committee will provide her all assistance so that the complaint could be submitted in written form.</a:t>
            </a:r>
          </a:p>
          <a:p>
            <a:r>
              <a:rPr lang="en-IN" dirty="0"/>
              <a:t>Further, if the Complaints Committee is satisfied, it can extend the time limit for submission of complaint (not exceeding three months), however the reason for such extension will be recorded in writing.</a:t>
            </a:r>
          </a:p>
        </p:txBody>
      </p:sp>
    </p:spTree>
    <p:extLst>
      <p:ext uri="{BB962C8B-B14F-4D97-AF65-F5344CB8AC3E}">
        <p14:creationId xmlns:p14="http://schemas.microsoft.com/office/powerpoint/2010/main" val="25261021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t>What will the Complaints Committee does when a complaint is submitted to it?</a:t>
            </a:r>
          </a:p>
        </p:txBody>
      </p:sp>
      <p:sp>
        <p:nvSpPr>
          <p:cNvPr id="3" name="Content Placeholder 2"/>
          <p:cNvSpPr>
            <a:spLocks noGrp="1"/>
          </p:cNvSpPr>
          <p:nvPr>
            <p:ph idx="1"/>
          </p:nvPr>
        </p:nvSpPr>
        <p:spPr>
          <a:xfrm>
            <a:off x="1295401" y="2556932"/>
            <a:ext cx="9601196" cy="3660988"/>
          </a:xfrm>
        </p:spPr>
        <p:txBody>
          <a:bodyPr>
            <a:normAutofit fontScale="62500" lnSpcReduction="20000"/>
          </a:bodyPr>
          <a:lstStyle/>
          <a:p>
            <a:pPr algn="just"/>
            <a:r>
              <a:rPr lang="en-IN" sz="2900" b="1" dirty="0"/>
              <a:t>Conciliation</a:t>
            </a:r>
            <a:r>
              <a:rPr lang="en-IN" sz="2900" dirty="0"/>
              <a:t> - The Internal Committee or, as the case may be, the Local Committee, may, before initiating an inquiry at the request of the aggrieved woman take steps to settle the matter between her and the respondent through conciliation</a:t>
            </a:r>
          </a:p>
          <a:p>
            <a:pPr marL="457200" lvl="1" indent="0" algn="just">
              <a:buNone/>
            </a:pPr>
            <a:r>
              <a:rPr lang="en-IN" sz="2900" i="1" dirty="0"/>
              <a:t>Provided that no monetary settlement shall be made as a basis of conciliation.</a:t>
            </a:r>
          </a:p>
          <a:p>
            <a:pPr algn="just"/>
            <a:r>
              <a:rPr lang="en-IN" sz="2900" b="1" dirty="0"/>
              <a:t>Inquiry </a:t>
            </a:r>
            <a:r>
              <a:rPr lang="en-IN" sz="2900" dirty="0"/>
              <a:t>- The Complaints Committee (ICC/LCC) will conduct an inquiry into the complaint by calling all the concerned parties i.e. complainant, respondent [the person(s) against whom complaint is being made], witnesses etc. Later, on the basis of the testimonies of the concerned parties and evidences (documentary or otherwise) gathered, the Committee will frame its findings, which will be shared with the employer.</a:t>
            </a:r>
          </a:p>
          <a:p>
            <a:pPr algn="just"/>
            <a:r>
              <a:rPr lang="en-IN" sz="2900" b="1" dirty="0"/>
              <a:t>Action</a:t>
            </a:r>
            <a:r>
              <a:rPr lang="en-IN" sz="2900" dirty="0"/>
              <a:t> - If the Committee comes to the conclusion that the allegations against the respondent are genuine, it shall recommend action that needs to be taken by the employer against such person as per the service rules applicable. In absence of any service rules LCC will hand over the matter to the Police. However, if the Committee concludes after inquiry that no case is being made against the respondent,, it shall recommend that no action to be taken against the respondent.</a:t>
            </a:r>
          </a:p>
          <a:p>
            <a:endParaRPr lang="en-IN" dirty="0"/>
          </a:p>
        </p:txBody>
      </p:sp>
    </p:spTree>
    <p:extLst>
      <p:ext uri="{BB962C8B-B14F-4D97-AF65-F5344CB8AC3E}">
        <p14:creationId xmlns:p14="http://schemas.microsoft.com/office/powerpoint/2010/main" val="13190650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62B8F-393D-719D-9428-DBE7E793D14F}"/>
              </a:ext>
            </a:extLst>
          </p:cNvPr>
          <p:cNvSpPr>
            <a:spLocks noGrp="1"/>
          </p:cNvSpPr>
          <p:nvPr>
            <p:ph type="title"/>
          </p:nvPr>
        </p:nvSpPr>
        <p:spPr>
          <a:xfrm>
            <a:off x="828675" y="494414"/>
            <a:ext cx="10534650" cy="817403"/>
          </a:xfrm>
        </p:spPr>
        <p:txBody>
          <a:bodyPr vert="horz" lIns="91440" tIns="45720" rIns="91440" bIns="45720" rtlCol="0" anchor="b">
            <a:normAutofit/>
          </a:bodyPr>
          <a:lstStyle/>
          <a:p>
            <a:pPr algn="ctr"/>
            <a:r>
              <a:rPr lang="en-US" sz="3600" kern="1200">
                <a:solidFill>
                  <a:schemeClr val="tx1"/>
                </a:solidFill>
                <a:latin typeface="+mj-lt"/>
                <a:ea typeface="+mj-ea"/>
                <a:cs typeface="+mj-cs"/>
              </a:rPr>
              <a:t>Internal Complaints Committee (ICC)</a:t>
            </a:r>
          </a:p>
        </p:txBody>
      </p:sp>
      <p:sp>
        <p:nvSpPr>
          <p:cNvPr id="3" name="Content Placeholder 2">
            <a:extLst>
              <a:ext uri="{FF2B5EF4-FFF2-40B4-BE49-F238E27FC236}">
                <a16:creationId xmlns:a16="http://schemas.microsoft.com/office/drawing/2014/main" id="{21B6F0C1-A695-6661-0292-C2059CFB7A01}"/>
              </a:ext>
            </a:extLst>
          </p:cNvPr>
          <p:cNvSpPr>
            <a:spLocks noGrp="1"/>
          </p:cNvSpPr>
          <p:nvPr>
            <p:ph idx="1"/>
          </p:nvPr>
        </p:nvSpPr>
        <p:spPr>
          <a:xfrm>
            <a:off x="1882588" y="1311818"/>
            <a:ext cx="8426823" cy="397567"/>
          </a:xfrm>
        </p:spPr>
        <p:txBody>
          <a:bodyPr vert="horz" lIns="91440" tIns="45720" rIns="91440" bIns="45720" rtlCol="0">
            <a:normAutofit/>
          </a:bodyPr>
          <a:lstStyle/>
          <a:p>
            <a:pPr marL="0" indent="0" algn="ctr">
              <a:buNone/>
            </a:pPr>
            <a:r>
              <a:rPr lang="en-US" sz="1600" kern="1200">
                <a:solidFill>
                  <a:schemeClr val="tx1"/>
                </a:solidFill>
                <a:latin typeface="+mn-lt"/>
                <a:ea typeface="+mn-ea"/>
                <a:cs typeface="+mn-cs"/>
              </a:rPr>
              <a:t>         </a:t>
            </a:r>
          </a:p>
        </p:txBody>
      </p:sp>
      <p:pic>
        <p:nvPicPr>
          <p:cNvPr id="5" name="Picture 4">
            <a:extLst>
              <a:ext uri="{FF2B5EF4-FFF2-40B4-BE49-F238E27FC236}">
                <a16:creationId xmlns:a16="http://schemas.microsoft.com/office/drawing/2014/main" id="{7C3A4200-C0D8-5C61-728B-856E1F14D15B}"/>
              </a:ext>
            </a:extLst>
          </p:cNvPr>
          <p:cNvPicPr>
            <a:picLocks noChangeAspect="1"/>
          </p:cNvPicPr>
          <p:nvPr/>
        </p:nvPicPr>
        <p:blipFill>
          <a:blip r:embed="rId2"/>
          <a:stretch>
            <a:fillRect/>
          </a:stretch>
        </p:blipFill>
        <p:spPr>
          <a:xfrm>
            <a:off x="520504" y="1709385"/>
            <a:ext cx="11015003" cy="4535551"/>
          </a:xfrm>
          <a:prstGeom prst="rect">
            <a:avLst/>
          </a:prstGeom>
        </p:spPr>
      </p:pic>
    </p:spTree>
    <p:extLst>
      <p:ext uri="{BB962C8B-B14F-4D97-AF65-F5344CB8AC3E}">
        <p14:creationId xmlns:p14="http://schemas.microsoft.com/office/powerpoint/2010/main" val="7595273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ED880-AF2F-BFB0-75A2-0A41EF14163F}"/>
              </a:ext>
            </a:extLst>
          </p:cNvPr>
          <p:cNvSpPr>
            <a:spLocks noGrp="1"/>
          </p:cNvSpPr>
          <p:nvPr>
            <p:ph type="title"/>
          </p:nvPr>
        </p:nvSpPr>
        <p:spPr/>
        <p:txBody>
          <a:bodyPr>
            <a:normAutofit fontScale="90000"/>
          </a:bodyPr>
          <a:lstStyle/>
          <a:p>
            <a:r>
              <a:rPr lang="en-US" dirty="0">
                <a:solidFill>
                  <a:srgbClr val="376092"/>
                </a:solidFill>
                <a:latin typeface="Plantagenet Cherokee"/>
                <a:cs typeface="Plantagenet Cherokee"/>
              </a:rPr>
              <a:t>Who is eligible to file a complaint?</a:t>
            </a:r>
            <a:br>
              <a:rPr lang="en-US" dirty="0">
                <a:solidFill>
                  <a:srgbClr val="376092"/>
                </a:solidFill>
                <a:latin typeface="Plantagenet Cherokee"/>
                <a:cs typeface="Plantagenet Cherokee"/>
              </a:rPr>
            </a:br>
            <a:endParaRPr lang="en-IN" dirty="0"/>
          </a:p>
        </p:txBody>
      </p:sp>
      <p:sp>
        <p:nvSpPr>
          <p:cNvPr id="3" name="Content Placeholder 2">
            <a:extLst>
              <a:ext uri="{FF2B5EF4-FFF2-40B4-BE49-F238E27FC236}">
                <a16:creationId xmlns:a16="http://schemas.microsoft.com/office/drawing/2014/main" id="{E0427FEE-BF21-8467-1A12-571C7221FD2D}"/>
              </a:ext>
            </a:extLst>
          </p:cNvPr>
          <p:cNvSpPr>
            <a:spLocks noGrp="1"/>
          </p:cNvSpPr>
          <p:nvPr>
            <p:ph idx="1"/>
          </p:nvPr>
        </p:nvSpPr>
        <p:spPr/>
        <p:txBody>
          <a:bodyPr>
            <a:normAutofit fontScale="92500" lnSpcReduction="10000"/>
          </a:bodyPr>
          <a:lstStyle/>
          <a:p>
            <a:r>
              <a:rPr lang="en-IN" dirty="0">
                <a:latin typeface="Times New Roman" panose="02020603050405020304" pitchFamily="18" charset="0"/>
                <a:cs typeface="Times New Roman" panose="02020603050405020304" pitchFamily="18" charset="0"/>
              </a:rPr>
              <a:t>Aggrieved woman herself;</a:t>
            </a:r>
          </a:p>
          <a:p>
            <a:r>
              <a:rPr lang="en-IN" dirty="0">
                <a:latin typeface="Times New Roman" panose="02020603050405020304" pitchFamily="18" charset="0"/>
                <a:cs typeface="Times New Roman" panose="02020603050405020304" pitchFamily="18" charset="0"/>
              </a:rPr>
              <a:t>Where the Aggrieved Woman is unable to make a Complaint on account of her physical or mental incapacity , a Complaint may be filed by any prescribed person, on her behalf;</a:t>
            </a:r>
          </a:p>
          <a:p>
            <a:r>
              <a:rPr lang="en-IN" dirty="0">
                <a:latin typeface="Times New Roman" panose="02020603050405020304" pitchFamily="18" charset="0"/>
                <a:cs typeface="Times New Roman" panose="02020603050405020304" pitchFamily="18" charset="0"/>
              </a:rPr>
              <a:t>Where the Aggrieved Woman for any other reason is unable to make a Complaint, a Complaint may be filed by a person who has knowledge of the incident, with her written consent;</a:t>
            </a:r>
          </a:p>
          <a:p>
            <a:r>
              <a:rPr lang="en-IN" dirty="0">
                <a:latin typeface="Times New Roman" panose="02020603050405020304" pitchFamily="18" charset="0"/>
                <a:cs typeface="Times New Roman" panose="02020603050405020304" pitchFamily="18" charset="0"/>
              </a:rPr>
              <a:t>Where the Aggrieved Woman is dead, a Complaint may be filed by any person who has knowledge of the incident, with the written consent of her legal heir(s).</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792063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t>Can the complainant ask for some interim relief during the inquiry from ICC?</a:t>
            </a:r>
          </a:p>
        </p:txBody>
      </p:sp>
      <p:sp>
        <p:nvSpPr>
          <p:cNvPr id="3" name="Content Placeholder 2"/>
          <p:cNvSpPr>
            <a:spLocks noGrp="1"/>
          </p:cNvSpPr>
          <p:nvPr>
            <p:ph idx="1"/>
          </p:nvPr>
        </p:nvSpPr>
        <p:spPr/>
        <p:txBody>
          <a:bodyPr>
            <a:normAutofit fontScale="92500"/>
          </a:bodyPr>
          <a:lstStyle/>
          <a:p>
            <a:pPr marL="0" indent="0">
              <a:buNone/>
            </a:pPr>
            <a:r>
              <a:rPr lang="en-IN" dirty="0"/>
              <a:t>During the inquiry, at the written request of complainant, ICC can provide following interim reliefs to the complainant:</a:t>
            </a:r>
          </a:p>
          <a:p>
            <a:r>
              <a:rPr lang="en-IN" dirty="0"/>
              <a:t>Transfer the complainant or respondent to any other place </a:t>
            </a:r>
          </a:p>
          <a:p>
            <a:r>
              <a:rPr lang="en-IN" dirty="0"/>
              <a:t>Grant leave to the complainant for </a:t>
            </a:r>
            <a:r>
              <a:rPr lang="en-IN" dirty="0" err="1"/>
              <a:t>upto</a:t>
            </a:r>
            <a:r>
              <a:rPr lang="en-IN" dirty="0"/>
              <a:t> 3 months in addition to her entitled leave </a:t>
            </a:r>
          </a:p>
          <a:p>
            <a:r>
              <a:rPr lang="en-IN" dirty="0"/>
              <a:t>Restrain the respondent from reporting on the work performance/ writing confidential report of aggrieved </a:t>
            </a:r>
          </a:p>
          <a:p>
            <a:r>
              <a:rPr lang="en-IN" dirty="0"/>
              <a:t>Restrain the respondent from supervising academic activities of aggrieved</a:t>
            </a:r>
          </a:p>
        </p:txBody>
      </p:sp>
    </p:spTree>
    <p:extLst>
      <p:ext uri="{BB962C8B-B14F-4D97-AF65-F5344CB8AC3E}">
        <p14:creationId xmlns:p14="http://schemas.microsoft.com/office/powerpoint/2010/main" val="31055558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t>What kind of punishment could be awarded under the Act?</a:t>
            </a:r>
          </a:p>
        </p:txBody>
      </p:sp>
      <p:sp>
        <p:nvSpPr>
          <p:cNvPr id="3" name="Content Placeholder 2"/>
          <p:cNvSpPr>
            <a:spLocks noGrp="1"/>
          </p:cNvSpPr>
          <p:nvPr>
            <p:ph sz="half" idx="1"/>
          </p:nvPr>
        </p:nvSpPr>
        <p:spPr/>
        <p:txBody>
          <a:bodyPr>
            <a:normAutofit fontScale="92500" lnSpcReduction="10000"/>
          </a:bodyPr>
          <a:lstStyle/>
          <a:p>
            <a:r>
              <a:rPr lang="en-IN" dirty="0"/>
              <a:t>As prescribed under the Service Rules </a:t>
            </a:r>
          </a:p>
          <a:p>
            <a:r>
              <a:rPr lang="en-IN" dirty="0"/>
              <a:t>In case service rules do not exist - </a:t>
            </a:r>
          </a:p>
          <a:p>
            <a:pPr lvl="1"/>
            <a:r>
              <a:rPr lang="en-IN" dirty="0"/>
              <a:t>Disciplinary action including written apology, reprimand, warning, censure</a:t>
            </a:r>
          </a:p>
          <a:p>
            <a:pPr lvl="1"/>
            <a:r>
              <a:rPr lang="en-IN" dirty="0"/>
              <a:t>withholding of promotion/ pay raise/ increment </a:t>
            </a:r>
          </a:p>
          <a:p>
            <a:pPr lvl="1"/>
            <a:r>
              <a:rPr lang="en-IN" dirty="0"/>
              <a:t>Termination of employment </a:t>
            </a:r>
          </a:p>
          <a:p>
            <a:pPr lvl="1"/>
            <a:r>
              <a:rPr lang="en-IN" dirty="0"/>
              <a:t>Undergo counselling Community service</a:t>
            </a:r>
          </a:p>
        </p:txBody>
      </p:sp>
      <p:sp>
        <p:nvSpPr>
          <p:cNvPr id="4" name="Content Placeholder 3"/>
          <p:cNvSpPr>
            <a:spLocks noGrp="1"/>
          </p:cNvSpPr>
          <p:nvPr>
            <p:ph sz="half" idx="2"/>
          </p:nvPr>
        </p:nvSpPr>
        <p:spPr/>
        <p:txBody>
          <a:bodyPr>
            <a:normAutofit fontScale="92500" lnSpcReduction="10000"/>
          </a:bodyPr>
          <a:lstStyle/>
          <a:p>
            <a:r>
              <a:rPr lang="en-IN" dirty="0"/>
              <a:t>Deduction from salary for:</a:t>
            </a:r>
          </a:p>
          <a:p>
            <a:pPr lvl="1"/>
            <a:r>
              <a:rPr lang="en-IN" dirty="0"/>
              <a:t>Mental Trauma, pain, suffering and emotional distress caused </a:t>
            </a:r>
          </a:p>
          <a:p>
            <a:pPr lvl="1"/>
            <a:r>
              <a:rPr lang="en-IN" dirty="0"/>
              <a:t>Medical expenses incurred </a:t>
            </a:r>
          </a:p>
          <a:p>
            <a:pPr lvl="1"/>
            <a:r>
              <a:rPr lang="en-IN" dirty="0"/>
              <a:t>The loss of career opportunity </a:t>
            </a:r>
          </a:p>
          <a:p>
            <a:pPr lvl="1"/>
            <a:r>
              <a:rPr lang="en-IN" dirty="0"/>
              <a:t>The income and financial status of respondent</a:t>
            </a:r>
          </a:p>
          <a:p>
            <a:r>
              <a:rPr lang="en-IN" dirty="0"/>
              <a:t>If the amount is not paid it can be recovered as arrear of land revenue</a:t>
            </a:r>
          </a:p>
        </p:txBody>
      </p:sp>
    </p:spTree>
    <p:extLst>
      <p:ext uri="{BB962C8B-B14F-4D97-AF65-F5344CB8AC3E}">
        <p14:creationId xmlns:p14="http://schemas.microsoft.com/office/powerpoint/2010/main" val="40729819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Inquiry Time Frame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0094049"/>
              </p:ext>
            </p:extLst>
          </p:nvPr>
        </p:nvGraphicFramePr>
        <p:xfrm>
          <a:off x="2281237" y="2661920"/>
          <a:ext cx="7629526" cy="3108960"/>
        </p:xfrm>
        <a:graphic>
          <a:graphicData uri="http://schemas.openxmlformats.org/drawingml/2006/table">
            <a:tbl>
              <a:tblPr/>
              <a:tblGrid>
                <a:gridCol w="3814763">
                  <a:extLst>
                    <a:ext uri="{9D8B030D-6E8A-4147-A177-3AD203B41FA5}">
                      <a16:colId xmlns:a16="http://schemas.microsoft.com/office/drawing/2014/main" val="1924109909"/>
                    </a:ext>
                  </a:extLst>
                </a:gridCol>
                <a:gridCol w="3814763">
                  <a:extLst>
                    <a:ext uri="{9D8B030D-6E8A-4147-A177-3AD203B41FA5}">
                      <a16:colId xmlns:a16="http://schemas.microsoft.com/office/drawing/2014/main" val="1377026934"/>
                    </a:ext>
                  </a:extLst>
                </a:gridCol>
              </a:tblGrid>
              <a:tr h="0">
                <a:tc>
                  <a:txBody>
                    <a:bodyPr/>
                    <a:lstStyle/>
                    <a:p>
                      <a:pPr fontAlgn="t"/>
                      <a:r>
                        <a:rPr lang="en-IN" b="1">
                          <a:effectLst/>
                        </a:rPr>
                        <a:t>Description</a:t>
                      </a:r>
                      <a:endParaRPr lang="en-IN">
                        <a:effectLst/>
                      </a:endParaRPr>
                    </a:p>
                  </a:txBody>
                  <a:tcPr marL="76200" marR="76200" marT="76200" marB="76200">
                    <a:lnL w="9525" cap="flat" cmpd="sng" algn="ctr">
                      <a:solidFill>
                        <a:srgbClr val="F4F4F4"/>
                      </a:solidFill>
                      <a:prstDash val="solid"/>
                      <a:round/>
                      <a:headEnd type="none" w="med" len="med"/>
                      <a:tailEnd type="none" w="med" len="med"/>
                    </a:lnL>
                    <a:lnR w="9525" cap="flat" cmpd="sng" algn="ctr">
                      <a:solidFill>
                        <a:srgbClr val="F4F4F4"/>
                      </a:solidFill>
                      <a:prstDash val="solid"/>
                      <a:round/>
                      <a:headEnd type="none" w="med" len="med"/>
                      <a:tailEnd type="none" w="med" len="med"/>
                    </a:lnR>
                    <a:lnT w="9525" cap="flat" cmpd="sng" algn="ctr">
                      <a:solidFill>
                        <a:srgbClr val="F4F4F4"/>
                      </a:solidFill>
                      <a:prstDash val="solid"/>
                      <a:round/>
                      <a:headEnd type="none" w="med" len="med"/>
                      <a:tailEnd type="none" w="med" len="med"/>
                    </a:lnT>
                    <a:lnB w="9525" cap="flat" cmpd="sng" algn="ctr">
                      <a:solidFill>
                        <a:srgbClr val="F4F4F4"/>
                      </a:solidFill>
                      <a:prstDash val="solid"/>
                      <a:round/>
                      <a:headEnd type="none" w="med" len="med"/>
                      <a:tailEnd type="none" w="med" len="med"/>
                    </a:lnB>
                  </a:tcPr>
                </a:tc>
                <a:tc>
                  <a:txBody>
                    <a:bodyPr/>
                    <a:lstStyle/>
                    <a:p>
                      <a:pPr fontAlgn="t"/>
                      <a:r>
                        <a:rPr lang="en-IN" b="1" dirty="0">
                          <a:effectLst/>
                        </a:rPr>
                        <a:t>Time frame</a:t>
                      </a:r>
                      <a:endParaRPr lang="en-IN" dirty="0">
                        <a:effectLst/>
                      </a:endParaRPr>
                    </a:p>
                  </a:txBody>
                  <a:tcPr marL="76200" marR="76200" marT="76200" marB="76200">
                    <a:lnL w="9525" cap="flat" cmpd="sng" algn="ctr">
                      <a:solidFill>
                        <a:srgbClr val="F4F4F4"/>
                      </a:solidFill>
                      <a:prstDash val="solid"/>
                      <a:round/>
                      <a:headEnd type="none" w="med" len="med"/>
                      <a:tailEnd type="none" w="med" len="med"/>
                    </a:lnL>
                    <a:lnR w="9525" cap="flat" cmpd="sng" algn="ctr">
                      <a:solidFill>
                        <a:srgbClr val="F4F4F4"/>
                      </a:solidFill>
                      <a:prstDash val="solid"/>
                      <a:round/>
                      <a:headEnd type="none" w="med" len="med"/>
                      <a:tailEnd type="none" w="med" len="med"/>
                    </a:lnR>
                    <a:lnT w="9525" cap="flat" cmpd="sng" algn="ctr">
                      <a:solidFill>
                        <a:srgbClr val="F4F4F4"/>
                      </a:solidFill>
                      <a:prstDash val="solid"/>
                      <a:round/>
                      <a:headEnd type="none" w="med" len="med"/>
                      <a:tailEnd type="none" w="med" len="med"/>
                    </a:lnT>
                    <a:lnB w="9525" cap="flat" cmpd="sng" algn="ctr">
                      <a:solidFill>
                        <a:srgbClr val="F4F4F4"/>
                      </a:solidFill>
                      <a:prstDash val="solid"/>
                      <a:round/>
                      <a:headEnd type="none" w="med" len="med"/>
                      <a:tailEnd type="none" w="med" len="med"/>
                    </a:lnB>
                  </a:tcPr>
                </a:tc>
                <a:extLst>
                  <a:ext uri="{0D108BD9-81ED-4DB2-BD59-A6C34878D82A}">
                    <a16:rowId xmlns:a16="http://schemas.microsoft.com/office/drawing/2014/main" val="415920792"/>
                  </a:ext>
                </a:extLst>
              </a:tr>
              <a:tr h="0">
                <a:tc>
                  <a:txBody>
                    <a:bodyPr/>
                    <a:lstStyle/>
                    <a:p>
                      <a:pPr fontAlgn="t"/>
                      <a:r>
                        <a:rPr lang="en-IN" b="1">
                          <a:effectLst/>
                        </a:rPr>
                        <a:t>Submission of Complaint</a:t>
                      </a:r>
                      <a:endParaRPr lang="en-IN">
                        <a:effectLst/>
                      </a:endParaRPr>
                    </a:p>
                  </a:txBody>
                  <a:tcPr marL="76200" marR="76200" marT="76200" marB="76200">
                    <a:lnL w="9525" cap="flat" cmpd="sng" algn="ctr">
                      <a:solidFill>
                        <a:srgbClr val="F4F4F4"/>
                      </a:solidFill>
                      <a:prstDash val="solid"/>
                      <a:round/>
                      <a:headEnd type="none" w="med" len="med"/>
                      <a:tailEnd type="none" w="med" len="med"/>
                    </a:lnL>
                    <a:lnR w="9525" cap="flat" cmpd="sng" algn="ctr">
                      <a:solidFill>
                        <a:srgbClr val="F4F4F4"/>
                      </a:solidFill>
                      <a:prstDash val="solid"/>
                      <a:round/>
                      <a:headEnd type="none" w="med" len="med"/>
                      <a:tailEnd type="none" w="med" len="med"/>
                    </a:lnR>
                    <a:lnT w="9525" cap="flat" cmpd="sng" algn="ctr">
                      <a:solidFill>
                        <a:srgbClr val="F4F4F4"/>
                      </a:solidFill>
                      <a:prstDash val="solid"/>
                      <a:round/>
                      <a:headEnd type="none" w="med" len="med"/>
                      <a:tailEnd type="none" w="med" len="med"/>
                    </a:lnT>
                    <a:lnB w="9525" cap="flat" cmpd="sng" algn="ctr">
                      <a:solidFill>
                        <a:srgbClr val="F4F4F4"/>
                      </a:solidFill>
                      <a:prstDash val="solid"/>
                      <a:round/>
                      <a:headEnd type="none" w="med" len="med"/>
                      <a:tailEnd type="none" w="med" len="med"/>
                    </a:lnB>
                  </a:tcPr>
                </a:tc>
                <a:tc>
                  <a:txBody>
                    <a:bodyPr/>
                    <a:lstStyle/>
                    <a:p>
                      <a:pPr fontAlgn="t"/>
                      <a:r>
                        <a:rPr lang="en-IN">
                          <a:effectLst/>
                        </a:rPr>
                        <a:t>Within 3 months of the last incident</a:t>
                      </a:r>
                    </a:p>
                  </a:txBody>
                  <a:tcPr marL="76200" marR="76200" marT="76200" marB="76200">
                    <a:lnL w="9525" cap="flat" cmpd="sng" algn="ctr">
                      <a:solidFill>
                        <a:srgbClr val="F4F4F4"/>
                      </a:solidFill>
                      <a:prstDash val="solid"/>
                      <a:round/>
                      <a:headEnd type="none" w="med" len="med"/>
                      <a:tailEnd type="none" w="med" len="med"/>
                    </a:lnL>
                    <a:lnR w="9525" cap="flat" cmpd="sng" algn="ctr">
                      <a:solidFill>
                        <a:srgbClr val="F4F4F4"/>
                      </a:solidFill>
                      <a:prstDash val="solid"/>
                      <a:round/>
                      <a:headEnd type="none" w="med" len="med"/>
                      <a:tailEnd type="none" w="med" len="med"/>
                    </a:lnR>
                    <a:lnT w="9525" cap="flat" cmpd="sng" algn="ctr">
                      <a:solidFill>
                        <a:srgbClr val="F4F4F4"/>
                      </a:solidFill>
                      <a:prstDash val="solid"/>
                      <a:round/>
                      <a:headEnd type="none" w="med" len="med"/>
                      <a:tailEnd type="none" w="med" len="med"/>
                    </a:lnT>
                    <a:lnB w="9525" cap="flat" cmpd="sng" algn="ctr">
                      <a:solidFill>
                        <a:srgbClr val="F4F4F4"/>
                      </a:solidFill>
                      <a:prstDash val="solid"/>
                      <a:round/>
                      <a:headEnd type="none" w="med" len="med"/>
                      <a:tailEnd type="none" w="med" len="med"/>
                    </a:lnB>
                  </a:tcPr>
                </a:tc>
                <a:extLst>
                  <a:ext uri="{0D108BD9-81ED-4DB2-BD59-A6C34878D82A}">
                    <a16:rowId xmlns:a16="http://schemas.microsoft.com/office/drawing/2014/main" val="2520146707"/>
                  </a:ext>
                </a:extLst>
              </a:tr>
              <a:tr h="0">
                <a:tc>
                  <a:txBody>
                    <a:bodyPr/>
                    <a:lstStyle/>
                    <a:p>
                      <a:pPr fontAlgn="t"/>
                      <a:r>
                        <a:rPr lang="en-IN" b="1">
                          <a:effectLst/>
                        </a:rPr>
                        <a:t>Completion of Inquiry</a:t>
                      </a:r>
                      <a:endParaRPr lang="en-IN">
                        <a:effectLst/>
                      </a:endParaRPr>
                    </a:p>
                  </a:txBody>
                  <a:tcPr marL="76200" marR="76200" marT="76200" marB="76200">
                    <a:lnL w="9525" cap="flat" cmpd="sng" algn="ctr">
                      <a:solidFill>
                        <a:srgbClr val="F4F4F4"/>
                      </a:solidFill>
                      <a:prstDash val="solid"/>
                      <a:round/>
                      <a:headEnd type="none" w="med" len="med"/>
                      <a:tailEnd type="none" w="med" len="med"/>
                    </a:lnL>
                    <a:lnR w="9525" cap="flat" cmpd="sng" algn="ctr">
                      <a:solidFill>
                        <a:srgbClr val="F4F4F4"/>
                      </a:solidFill>
                      <a:prstDash val="solid"/>
                      <a:round/>
                      <a:headEnd type="none" w="med" len="med"/>
                      <a:tailEnd type="none" w="med" len="med"/>
                    </a:lnR>
                    <a:lnT w="9525" cap="flat" cmpd="sng" algn="ctr">
                      <a:solidFill>
                        <a:srgbClr val="F4F4F4"/>
                      </a:solidFill>
                      <a:prstDash val="solid"/>
                      <a:round/>
                      <a:headEnd type="none" w="med" len="med"/>
                      <a:tailEnd type="none" w="med" len="med"/>
                    </a:lnT>
                    <a:lnB w="9525" cap="flat" cmpd="sng" algn="ctr">
                      <a:solidFill>
                        <a:srgbClr val="F4F4F4"/>
                      </a:solidFill>
                      <a:prstDash val="solid"/>
                      <a:round/>
                      <a:headEnd type="none" w="med" len="med"/>
                      <a:tailEnd type="none" w="med" len="med"/>
                    </a:lnB>
                  </a:tcPr>
                </a:tc>
                <a:tc>
                  <a:txBody>
                    <a:bodyPr/>
                    <a:lstStyle/>
                    <a:p>
                      <a:pPr fontAlgn="t"/>
                      <a:r>
                        <a:rPr lang="en-IN">
                          <a:effectLst/>
                        </a:rPr>
                        <a:t>Within 90 days</a:t>
                      </a:r>
                    </a:p>
                  </a:txBody>
                  <a:tcPr marL="76200" marR="76200" marT="76200" marB="76200">
                    <a:lnL w="9525" cap="flat" cmpd="sng" algn="ctr">
                      <a:solidFill>
                        <a:srgbClr val="F4F4F4"/>
                      </a:solidFill>
                      <a:prstDash val="solid"/>
                      <a:round/>
                      <a:headEnd type="none" w="med" len="med"/>
                      <a:tailEnd type="none" w="med" len="med"/>
                    </a:lnL>
                    <a:lnR w="9525" cap="flat" cmpd="sng" algn="ctr">
                      <a:solidFill>
                        <a:srgbClr val="F4F4F4"/>
                      </a:solidFill>
                      <a:prstDash val="solid"/>
                      <a:round/>
                      <a:headEnd type="none" w="med" len="med"/>
                      <a:tailEnd type="none" w="med" len="med"/>
                    </a:lnR>
                    <a:lnT w="9525" cap="flat" cmpd="sng" algn="ctr">
                      <a:solidFill>
                        <a:srgbClr val="F4F4F4"/>
                      </a:solidFill>
                      <a:prstDash val="solid"/>
                      <a:round/>
                      <a:headEnd type="none" w="med" len="med"/>
                      <a:tailEnd type="none" w="med" len="med"/>
                    </a:lnT>
                    <a:lnB w="9525" cap="flat" cmpd="sng" algn="ctr">
                      <a:solidFill>
                        <a:srgbClr val="F4F4F4"/>
                      </a:solidFill>
                      <a:prstDash val="solid"/>
                      <a:round/>
                      <a:headEnd type="none" w="med" len="med"/>
                      <a:tailEnd type="none" w="med" len="med"/>
                    </a:lnB>
                  </a:tcPr>
                </a:tc>
                <a:extLst>
                  <a:ext uri="{0D108BD9-81ED-4DB2-BD59-A6C34878D82A}">
                    <a16:rowId xmlns:a16="http://schemas.microsoft.com/office/drawing/2014/main" val="3692084107"/>
                  </a:ext>
                </a:extLst>
              </a:tr>
              <a:tr h="0">
                <a:tc>
                  <a:txBody>
                    <a:bodyPr/>
                    <a:lstStyle/>
                    <a:p>
                      <a:pPr fontAlgn="t"/>
                      <a:r>
                        <a:rPr lang="en-IN" b="1">
                          <a:effectLst/>
                        </a:rPr>
                        <a:t>Submission of Report by ICC/LCC to employer/DO</a:t>
                      </a:r>
                      <a:endParaRPr lang="en-IN">
                        <a:effectLst/>
                      </a:endParaRPr>
                    </a:p>
                  </a:txBody>
                  <a:tcPr marL="76200" marR="76200" marT="76200" marB="76200">
                    <a:lnL w="9525" cap="flat" cmpd="sng" algn="ctr">
                      <a:solidFill>
                        <a:srgbClr val="F4F4F4"/>
                      </a:solidFill>
                      <a:prstDash val="solid"/>
                      <a:round/>
                      <a:headEnd type="none" w="med" len="med"/>
                      <a:tailEnd type="none" w="med" len="med"/>
                    </a:lnL>
                    <a:lnR w="9525" cap="flat" cmpd="sng" algn="ctr">
                      <a:solidFill>
                        <a:srgbClr val="F4F4F4"/>
                      </a:solidFill>
                      <a:prstDash val="solid"/>
                      <a:round/>
                      <a:headEnd type="none" w="med" len="med"/>
                      <a:tailEnd type="none" w="med" len="med"/>
                    </a:lnR>
                    <a:lnT w="9525" cap="flat" cmpd="sng" algn="ctr">
                      <a:solidFill>
                        <a:srgbClr val="F4F4F4"/>
                      </a:solidFill>
                      <a:prstDash val="solid"/>
                      <a:round/>
                      <a:headEnd type="none" w="med" len="med"/>
                      <a:tailEnd type="none" w="med" len="med"/>
                    </a:lnT>
                    <a:lnB w="9525" cap="flat" cmpd="sng" algn="ctr">
                      <a:solidFill>
                        <a:srgbClr val="F4F4F4"/>
                      </a:solidFill>
                      <a:prstDash val="solid"/>
                      <a:round/>
                      <a:headEnd type="none" w="med" len="med"/>
                      <a:tailEnd type="none" w="med" len="med"/>
                    </a:lnB>
                  </a:tcPr>
                </a:tc>
                <a:tc>
                  <a:txBody>
                    <a:bodyPr/>
                    <a:lstStyle/>
                    <a:p>
                      <a:pPr fontAlgn="t"/>
                      <a:r>
                        <a:rPr lang="en-IN">
                          <a:effectLst/>
                        </a:rPr>
                        <a:t>Within 10 days of completion of the inquiry</a:t>
                      </a:r>
                    </a:p>
                  </a:txBody>
                  <a:tcPr marL="76200" marR="76200" marT="76200" marB="76200">
                    <a:lnL w="9525" cap="flat" cmpd="sng" algn="ctr">
                      <a:solidFill>
                        <a:srgbClr val="F4F4F4"/>
                      </a:solidFill>
                      <a:prstDash val="solid"/>
                      <a:round/>
                      <a:headEnd type="none" w="med" len="med"/>
                      <a:tailEnd type="none" w="med" len="med"/>
                    </a:lnL>
                    <a:lnR w="9525" cap="flat" cmpd="sng" algn="ctr">
                      <a:solidFill>
                        <a:srgbClr val="F4F4F4"/>
                      </a:solidFill>
                      <a:prstDash val="solid"/>
                      <a:round/>
                      <a:headEnd type="none" w="med" len="med"/>
                      <a:tailEnd type="none" w="med" len="med"/>
                    </a:lnR>
                    <a:lnT w="9525" cap="flat" cmpd="sng" algn="ctr">
                      <a:solidFill>
                        <a:srgbClr val="F4F4F4"/>
                      </a:solidFill>
                      <a:prstDash val="solid"/>
                      <a:round/>
                      <a:headEnd type="none" w="med" len="med"/>
                      <a:tailEnd type="none" w="med" len="med"/>
                    </a:lnT>
                    <a:lnB w="9525" cap="flat" cmpd="sng" algn="ctr">
                      <a:solidFill>
                        <a:srgbClr val="F4F4F4"/>
                      </a:solidFill>
                      <a:prstDash val="solid"/>
                      <a:round/>
                      <a:headEnd type="none" w="med" len="med"/>
                      <a:tailEnd type="none" w="med" len="med"/>
                    </a:lnB>
                  </a:tcPr>
                </a:tc>
                <a:extLst>
                  <a:ext uri="{0D108BD9-81ED-4DB2-BD59-A6C34878D82A}">
                    <a16:rowId xmlns:a16="http://schemas.microsoft.com/office/drawing/2014/main" val="1464206014"/>
                  </a:ext>
                </a:extLst>
              </a:tr>
              <a:tr h="0">
                <a:tc>
                  <a:txBody>
                    <a:bodyPr/>
                    <a:lstStyle/>
                    <a:p>
                      <a:pPr fontAlgn="t"/>
                      <a:r>
                        <a:rPr lang="en-IN" b="1">
                          <a:effectLst/>
                        </a:rPr>
                        <a:t>Implementation of Recommendations by employer</a:t>
                      </a:r>
                      <a:endParaRPr lang="en-IN">
                        <a:effectLst/>
                      </a:endParaRPr>
                    </a:p>
                  </a:txBody>
                  <a:tcPr marL="76200" marR="76200" marT="76200" marB="76200">
                    <a:lnL w="9525" cap="flat" cmpd="sng" algn="ctr">
                      <a:solidFill>
                        <a:srgbClr val="F4F4F4"/>
                      </a:solidFill>
                      <a:prstDash val="solid"/>
                      <a:round/>
                      <a:headEnd type="none" w="med" len="med"/>
                      <a:tailEnd type="none" w="med" len="med"/>
                    </a:lnL>
                    <a:lnR w="9525" cap="flat" cmpd="sng" algn="ctr">
                      <a:solidFill>
                        <a:srgbClr val="F4F4F4"/>
                      </a:solidFill>
                      <a:prstDash val="solid"/>
                      <a:round/>
                      <a:headEnd type="none" w="med" len="med"/>
                      <a:tailEnd type="none" w="med" len="med"/>
                    </a:lnR>
                    <a:lnT w="9525" cap="flat" cmpd="sng" algn="ctr">
                      <a:solidFill>
                        <a:srgbClr val="F4F4F4"/>
                      </a:solidFill>
                      <a:prstDash val="solid"/>
                      <a:round/>
                      <a:headEnd type="none" w="med" len="med"/>
                      <a:tailEnd type="none" w="med" len="med"/>
                    </a:lnT>
                    <a:lnB w="9525" cap="flat" cmpd="sng" algn="ctr">
                      <a:solidFill>
                        <a:srgbClr val="F4F4F4"/>
                      </a:solidFill>
                      <a:prstDash val="solid"/>
                      <a:round/>
                      <a:headEnd type="none" w="med" len="med"/>
                      <a:tailEnd type="none" w="med" len="med"/>
                    </a:lnB>
                  </a:tcPr>
                </a:tc>
                <a:tc>
                  <a:txBody>
                    <a:bodyPr/>
                    <a:lstStyle/>
                    <a:p>
                      <a:pPr fontAlgn="t"/>
                      <a:r>
                        <a:rPr lang="en-IN">
                          <a:effectLst/>
                        </a:rPr>
                        <a:t>Within 60 days</a:t>
                      </a:r>
                    </a:p>
                  </a:txBody>
                  <a:tcPr marL="76200" marR="76200" marT="76200" marB="76200">
                    <a:lnL w="9525" cap="flat" cmpd="sng" algn="ctr">
                      <a:solidFill>
                        <a:srgbClr val="F4F4F4"/>
                      </a:solidFill>
                      <a:prstDash val="solid"/>
                      <a:round/>
                      <a:headEnd type="none" w="med" len="med"/>
                      <a:tailEnd type="none" w="med" len="med"/>
                    </a:lnL>
                    <a:lnR w="9525" cap="flat" cmpd="sng" algn="ctr">
                      <a:solidFill>
                        <a:srgbClr val="F4F4F4"/>
                      </a:solidFill>
                      <a:prstDash val="solid"/>
                      <a:round/>
                      <a:headEnd type="none" w="med" len="med"/>
                      <a:tailEnd type="none" w="med" len="med"/>
                    </a:lnR>
                    <a:lnT w="9525" cap="flat" cmpd="sng" algn="ctr">
                      <a:solidFill>
                        <a:srgbClr val="F4F4F4"/>
                      </a:solidFill>
                      <a:prstDash val="solid"/>
                      <a:round/>
                      <a:headEnd type="none" w="med" len="med"/>
                      <a:tailEnd type="none" w="med" len="med"/>
                    </a:lnT>
                    <a:lnB w="9525" cap="flat" cmpd="sng" algn="ctr">
                      <a:solidFill>
                        <a:srgbClr val="F4F4F4"/>
                      </a:solidFill>
                      <a:prstDash val="solid"/>
                      <a:round/>
                      <a:headEnd type="none" w="med" len="med"/>
                      <a:tailEnd type="none" w="med" len="med"/>
                    </a:lnB>
                  </a:tcPr>
                </a:tc>
                <a:extLst>
                  <a:ext uri="{0D108BD9-81ED-4DB2-BD59-A6C34878D82A}">
                    <a16:rowId xmlns:a16="http://schemas.microsoft.com/office/drawing/2014/main" val="2124283612"/>
                  </a:ext>
                </a:extLst>
              </a:tr>
              <a:tr h="0">
                <a:tc>
                  <a:txBody>
                    <a:bodyPr/>
                    <a:lstStyle/>
                    <a:p>
                      <a:pPr fontAlgn="t"/>
                      <a:r>
                        <a:rPr lang="en-IN" b="1">
                          <a:effectLst/>
                        </a:rPr>
                        <a:t>Appeal</a:t>
                      </a:r>
                      <a:endParaRPr lang="en-IN">
                        <a:effectLst/>
                      </a:endParaRPr>
                    </a:p>
                  </a:txBody>
                  <a:tcPr marL="76200" marR="76200" marT="76200" marB="76200">
                    <a:lnL w="9525" cap="flat" cmpd="sng" algn="ctr">
                      <a:solidFill>
                        <a:srgbClr val="F4F4F4"/>
                      </a:solidFill>
                      <a:prstDash val="solid"/>
                      <a:round/>
                      <a:headEnd type="none" w="med" len="med"/>
                      <a:tailEnd type="none" w="med" len="med"/>
                    </a:lnL>
                    <a:lnR w="9525" cap="flat" cmpd="sng" algn="ctr">
                      <a:solidFill>
                        <a:srgbClr val="F4F4F4"/>
                      </a:solidFill>
                      <a:prstDash val="solid"/>
                      <a:round/>
                      <a:headEnd type="none" w="med" len="med"/>
                      <a:tailEnd type="none" w="med" len="med"/>
                    </a:lnR>
                    <a:lnT w="9525" cap="flat" cmpd="sng" algn="ctr">
                      <a:solidFill>
                        <a:srgbClr val="F4F4F4"/>
                      </a:solidFill>
                      <a:prstDash val="solid"/>
                      <a:round/>
                      <a:headEnd type="none" w="med" len="med"/>
                      <a:tailEnd type="none" w="med" len="med"/>
                    </a:lnT>
                    <a:lnB w="9525" cap="flat" cmpd="sng" algn="ctr">
                      <a:solidFill>
                        <a:srgbClr val="F4F4F4"/>
                      </a:solidFill>
                      <a:prstDash val="solid"/>
                      <a:round/>
                      <a:headEnd type="none" w="med" len="med"/>
                      <a:tailEnd type="none" w="med" len="med"/>
                    </a:lnB>
                  </a:tcPr>
                </a:tc>
                <a:tc>
                  <a:txBody>
                    <a:bodyPr/>
                    <a:lstStyle/>
                    <a:p>
                      <a:pPr fontAlgn="t"/>
                      <a:r>
                        <a:rPr lang="en-IN" dirty="0">
                          <a:effectLst/>
                        </a:rPr>
                        <a:t>Within 90 days of the recommendations</a:t>
                      </a:r>
                    </a:p>
                  </a:txBody>
                  <a:tcPr marL="76200" marR="76200" marT="76200" marB="76200">
                    <a:lnL w="9525" cap="flat" cmpd="sng" algn="ctr">
                      <a:solidFill>
                        <a:srgbClr val="F4F4F4"/>
                      </a:solidFill>
                      <a:prstDash val="solid"/>
                      <a:round/>
                      <a:headEnd type="none" w="med" len="med"/>
                      <a:tailEnd type="none" w="med" len="med"/>
                    </a:lnL>
                    <a:lnR w="9525" cap="flat" cmpd="sng" algn="ctr">
                      <a:solidFill>
                        <a:srgbClr val="F4F4F4"/>
                      </a:solidFill>
                      <a:prstDash val="solid"/>
                      <a:round/>
                      <a:headEnd type="none" w="med" len="med"/>
                      <a:tailEnd type="none" w="med" len="med"/>
                    </a:lnR>
                    <a:lnT w="9525" cap="flat" cmpd="sng" algn="ctr">
                      <a:solidFill>
                        <a:srgbClr val="F4F4F4"/>
                      </a:solidFill>
                      <a:prstDash val="solid"/>
                      <a:round/>
                      <a:headEnd type="none" w="med" len="med"/>
                      <a:tailEnd type="none" w="med" len="med"/>
                    </a:lnT>
                    <a:lnB w="9525" cap="flat" cmpd="sng" algn="ctr">
                      <a:solidFill>
                        <a:srgbClr val="F4F4F4"/>
                      </a:solidFill>
                      <a:prstDash val="solid"/>
                      <a:round/>
                      <a:headEnd type="none" w="med" len="med"/>
                      <a:tailEnd type="none" w="med" len="med"/>
                    </a:lnB>
                  </a:tcPr>
                </a:tc>
                <a:extLst>
                  <a:ext uri="{0D108BD9-81ED-4DB2-BD59-A6C34878D82A}">
                    <a16:rowId xmlns:a16="http://schemas.microsoft.com/office/drawing/2014/main" val="3416029223"/>
                  </a:ext>
                </a:extLst>
              </a:tr>
            </a:tbl>
          </a:graphicData>
        </a:graphic>
      </p:graphicFrame>
    </p:spTree>
    <p:extLst>
      <p:ext uri="{BB962C8B-B14F-4D97-AF65-F5344CB8AC3E}">
        <p14:creationId xmlns:p14="http://schemas.microsoft.com/office/powerpoint/2010/main" val="25514597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ADB7E3A7-BAF8-2BA0-8AFB-D6642EE4898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0"/>
            <a:ext cx="12192000"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65188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t>Confidentiality of the cases related to sexual harassment at workplace?</a:t>
            </a:r>
          </a:p>
        </p:txBody>
      </p:sp>
      <p:sp>
        <p:nvSpPr>
          <p:cNvPr id="3" name="Content Placeholder 2"/>
          <p:cNvSpPr>
            <a:spLocks noGrp="1"/>
          </p:cNvSpPr>
          <p:nvPr>
            <p:ph idx="1"/>
          </p:nvPr>
        </p:nvSpPr>
        <p:spPr/>
        <p:txBody>
          <a:bodyPr>
            <a:normAutofit fontScale="92500" lnSpcReduction="10000"/>
          </a:bodyPr>
          <a:lstStyle/>
          <a:p>
            <a:r>
              <a:rPr lang="en-IN" dirty="0"/>
              <a:t>The Act prohibits the disclosure of:</a:t>
            </a:r>
          </a:p>
          <a:p>
            <a:r>
              <a:rPr lang="en-IN" dirty="0"/>
              <a:t>Identity and address of complainant, respondent and witnesses </a:t>
            </a:r>
          </a:p>
          <a:p>
            <a:r>
              <a:rPr lang="en-IN" dirty="0"/>
              <a:t>Information pertaining to conciliatory/ inquiry proceedings or recommendation of ICC or action taken by the employer.</a:t>
            </a:r>
          </a:p>
          <a:p>
            <a:r>
              <a:rPr lang="en-IN" dirty="0"/>
              <a:t>Breach of confidentially will invite a penalty of </a:t>
            </a:r>
            <a:r>
              <a:rPr lang="en-IN" dirty="0" err="1"/>
              <a:t>Rs</a:t>
            </a:r>
            <a:r>
              <a:rPr lang="en-IN" dirty="0"/>
              <a:t>. 5,000/- which will be collected by the employer</a:t>
            </a:r>
          </a:p>
          <a:p>
            <a:r>
              <a:rPr lang="en-IN" dirty="0"/>
              <a:t>Exception: Dissemination of information regarding the justice secured without disclosure of name, address, identity and particulars of complainant or witnesses</a:t>
            </a:r>
          </a:p>
        </p:txBody>
      </p:sp>
    </p:spTree>
    <p:extLst>
      <p:ext uri="{BB962C8B-B14F-4D97-AF65-F5344CB8AC3E}">
        <p14:creationId xmlns:p14="http://schemas.microsoft.com/office/powerpoint/2010/main" val="15478958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A5E86-FBCA-E157-441C-125E04B8A651}"/>
              </a:ext>
            </a:extLst>
          </p:cNvPr>
          <p:cNvSpPr>
            <a:spLocks noGrp="1"/>
          </p:cNvSpPr>
          <p:nvPr>
            <p:ph type="title"/>
          </p:nvPr>
        </p:nvSpPr>
        <p:spPr>
          <a:xfrm>
            <a:off x="1295402" y="982132"/>
            <a:ext cx="9254611" cy="650023"/>
          </a:xfrm>
        </p:spPr>
        <p:txBody>
          <a:bodyPr>
            <a:normAutofit fontScale="90000"/>
          </a:bodyPr>
          <a:lstStyle/>
          <a:p>
            <a:r>
              <a:rPr lang="en-IN" sz="3100" b="1" i="0" dirty="0">
                <a:solidFill>
                  <a:srgbClr val="000000"/>
                </a:solidFill>
                <a:effectLst/>
                <a:latin typeface="inherit"/>
              </a:rPr>
              <a:t>Powers of the Internal Complaints Committee</a:t>
            </a:r>
            <a:br>
              <a:rPr lang="en-IN" b="1" i="0" dirty="0">
                <a:solidFill>
                  <a:srgbClr val="000000"/>
                </a:solidFill>
                <a:effectLst/>
                <a:latin typeface="inherit"/>
              </a:rPr>
            </a:br>
            <a:endParaRPr lang="en-IN" dirty="0"/>
          </a:p>
        </p:txBody>
      </p:sp>
      <p:sp>
        <p:nvSpPr>
          <p:cNvPr id="3" name="Content Placeholder 2">
            <a:extLst>
              <a:ext uri="{FF2B5EF4-FFF2-40B4-BE49-F238E27FC236}">
                <a16:creationId xmlns:a16="http://schemas.microsoft.com/office/drawing/2014/main" id="{30772A78-9823-F4BF-214A-62651ED972FF}"/>
              </a:ext>
            </a:extLst>
          </p:cNvPr>
          <p:cNvSpPr>
            <a:spLocks noGrp="1"/>
          </p:cNvSpPr>
          <p:nvPr>
            <p:ph idx="1"/>
          </p:nvPr>
        </p:nvSpPr>
        <p:spPr>
          <a:xfrm>
            <a:off x="894735" y="1465006"/>
            <a:ext cx="10767177" cy="5027869"/>
          </a:xfrm>
        </p:spPr>
        <p:txBody>
          <a:bodyPr>
            <a:normAutofit fontScale="92500" lnSpcReduction="20000"/>
          </a:bodyPr>
          <a:lstStyle/>
          <a:p>
            <a:pPr algn="l"/>
            <a:r>
              <a:rPr lang="en-IN" sz="2100" b="0" i="0" dirty="0">
                <a:solidFill>
                  <a:srgbClr val="353535"/>
                </a:solidFill>
                <a:effectLst/>
                <a:latin typeface="Times New Roman" panose="02020603050405020304" pitchFamily="18" charset="0"/>
                <a:cs typeface="Times New Roman" panose="02020603050405020304" pitchFamily="18" charset="0"/>
              </a:rPr>
              <a:t>The Internal Complaints Committee plays an important role in the functioning of the provisions of the Act and to ensure the fulfilment of its objectives of the Internal Complaints Committee Policy.</a:t>
            </a:r>
          </a:p>
          <a:p>
            <a:pPr algn="l"/>
            <a:r>
              <a:rPr lang="en-IN" sz="2100" b="0" i="0" dirty="0">
                <a:solidFill>
                  <a:srgbClr val="353535"/>
                </a:solidFill>
                <a:effectLst/>
                <a:latin typeface="Times New Roman" panose="02020603050405020304" pitchFamily="18" charset="0"/>
                <a:cs typeface="Times New Roman" panose="02020603050405020304" pitchFamily="18" charset="0"/>
              </a:rPr>
              <a:t>Thus, the main function of the Internal Complaints Committee is:</a:t>
            </a:r>
          </a:p>
          <a:p>
            <a:pPr algn="l"/>
            <a:r>
              <a:rPr lang="en-IN" sz="2100" b="0" i="0" dirty="0">
                <a:solidFill>
                  <a:srgbClr val="353535"/>
                </a:solidFill>
                <a:effectLst/>
                <a:latin typeface="Times New Roman" panose="02020603050405020304" pitchFamily="18" charset="0"/>
                <a:cs typeface="Times New Roman" panose="02020603050405020304" pitchFamily="18" charset="0"/>
              </a:rPr>
              <a:t>Implementation of the Internal Complaints Committee Policy relating to the prevention of sexual harassment.</a:t>
            </a:r>
          </a:p>
          <a:p>
            <a:pPr algn="l"/>
            <a:r>
              <a:rPr lang="en-IN" sz="2100" b="0" i="0" dirty="0">
                <a:solidFill>
                  <a:srgbClr val="353535"/>
                </a:solidFill>
                <a:effectLst/>
                <a:latin typeface="Times New Roman" panose="02020603050405020304" pitchFamily="18" charset="0"/>
                <a:cs typeface="Times New Roman" panose="02020603050405020304" pitchFamily="18" charset="0"/>
              </a:rPr>
              <a:t>Resolving complaints by the aggrieved based on the guidelines of the Internal Complaints Committee Policy.</a:t>
            </a:r>
          </a:p>
          <a:p>
            <a:pPr algn="l"/>
            <a:r>
              <a:rPr lang="en-IN" sz="2100" b="0" i="0" dirty="0">
                <a:solidFill>
                  <a:srgbClr val="353535"/>
                </a:solidFill>
                <a:effectLst/>
                <a:latin typeface="Times New Roman" panose="02020603050405020304" pitchFamily="18" charset="0"/>
                <a:cs typeface="Times New Roman" panose="02020603050405020304" pitchFamily="18" charset="0"/>
              </a:rPr>
              <a:t>Recommending actions to be taken by the Employer.</a:t>
            </a:r>
          </a:p>
          <a:p>
            <a:pPr algn="l"/>
            <a:r>
              <a:rPr lang="en-IN" sz="2100" b="0" i="0" dirty="0">
                <a:solidFill>
                  <a:srgbClr val="353535"/>
                </a:solidFill>
                <a:effectLst/>
                <a:latin typeface="Times New Roman" panose="02020603050405020304" pitchFamily="18" charset="0"/>
                <a:cs typeface="Times New Roman" panose="02020603050405020304" pitchFamily="18" charset="0"/>
              </a:rPr>
              <a:t>As per Section 11(3) the Internal Complaints Committee enjoys the powers same as that of a Civil Court and therefore:</a:t>
            </a:r>
          </a:p>
          <a:p>
            <a:pPr algn="l"/>
            <a:r>
              <a:rPr lang="en-IN" sz="2100" b="0" i="0" dirty="0">
                <a:solidFill>
                  <a:srgbClr val="353535"/>
                </a:solidFill>
                <a:effectLst/>
                <a:latin typeface="Times New Roman" panose="02020603050405020304" pitchFamily="18" charset="0"/>
                <a:cs typeface="Times New Roman" panose="02020603050405020304" pitchFamily="18" charset="0"/>
              </a:rPr>
              <a:t>It is empowered to initiate an inquiry into a complaint of sexual harassment at the workplace according to the Internal Complaints Committee Policy.</a:t>
            </a:r>
          </a:p>
          <a:p>
            <a:pPr algn="l"/>
            <a:r>
              <a:rPr lang="en-IN" sz="2100" b="0" i="0" dirty="0">
                <a:solidFill>
                  <a:srgbClr val="353535"/>
                </a:solidFill>
                <a:effectLst/>
                <a:latin typeface="Times New Roman" panose="02020603050405020304" pitchFamily="18" charset="0"/>
                <a:cs typeface="Times New Roman" panose="02020603050405020304" pitchFamily="18" charset="0"/>
              </a:rPr>
              <a:t>IC has the power to summon witnesses and parties to state the committee.</a:t>
            </a:r>
          </a:p>
          <a:p>
            <a:pPr algn="l"/>
            <a:r>
              <a:rPr lang="en-IN" sz="2100" b="0" i="0" dirty="0">
                <a:solidFill>
                  <a:srgbClr val="353535"/>
                </a:solidFill>
                <a:effectLst/>
                <a:latin typeface="Times New Roman" panose="02020603050405020304" pitchFamily="18" charset="0"/>
                <a:cs typeface="Times New Roman" panose="02020603050405020304" pitchFamily="18" charset="0"/>
              </a:rPr>
              <a:t>It enjoys the discretion of summoning evidence to be examined if it may be deemed necessary to do so by the members of the Committee.</a:t>
            </a:r>
          </a:p>
          <a:p>
            <a:endParaRPr lang="en-IN" dirty="0"/>
          </a:p>
        </p:txBody>
      </p:sp>
    </p:spTree>
    <p:extLst>
      <p:ext uri="{BB962C8B-B14F-4D97-AF65-F5344CB8AC3E}">
        <p14:creationId xmlns:p14="http://schemas.microsoft.com/office/powerpoint/2010/main" val="40367320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t>Punishment for false or malicious complaint and false evidence</a:t>
            </a:r>
          </a:p>
        </p:txBody>
      </p:sp>
      <p:sp>
        <p:nvSpPr>
          <p:cNvPr id="3" name="Content Placeholder 2"/>
          <p:cNvSpPr>
            <a:spLocks noGrp="1"/>
          </p:cNvSpPr>
          <p:nvPr>
            <p:ph idx="1"/>
          </p:nvPr>
        </p:nvSpPr>
        <p:spPr/>
        <p:txBody>
          <a:bodyPr/>
          <a:lstStyle/>
          <a:p>
            <a:r>
              <a:rPr lang="en-IN" dirty="0"/>
              <a:t> After an inquiry in accordance with the procedure prescribed, if the malicious intent on part of the complainant is established, ICC/LCC may recommend to take action against the complainant. </a:t>
            </a:r>
          </a:p>
          <a:p>
            <a:r>
              <a:rPr lang="en-IN" dirty="0"/>
              <a:t>But  a mere inability to substantiate a complaint or provide adequate proof need not attract action against the complainant. </a:t>
            </a:r>
          </a:p>
          <a:p>
            <a:r>
              <a:rPr lang="en-IN" dirty="0"/>
              <a:t>In case witness produces false information or documents, he/ she is also have to face the </a:t>
            </a:r>
            <a:r>
              <a:rPr lang="en-IN" dirty="0" err="1"/>
              <a:t>consiquences</a:t>
            </a:r>
            <a:r>
              <a:rPr lang="en-IN" dirty="0"/>
              <a:t>. </a:t>
            </a:r>
          </a:p>
        </p:txBody>
      </p:sp>
    </p:spTree>
    <p:extLst>
      <p:ext uri="{BB962C8B-B14F-4D97-AF65-F5344CB8AC3E}">
        <p14:creationId xmlns:p14="http://schemas.microsoft.com/office/powerpoint/2010/main" val="22971167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In the end…</a:t>
            </a:r>
          </a:p>
        </p:txBody>
      </p:sp>
      <p:sp>
        <p:nvSpPr>
          <p:cNvPr id="3" name="Content Placeholder 2"/>
          <p:cNvSpPr>
            <a:spLocks noGrp="1"/>
          </p:cNvSpPr>
          <p:nvPr>
            <p:ph idx="1"/>
          </p:nvPr>
        </p:nvSpPr>
        <p:spPr/>
        <p:txBody>
          <a:bodyPr/>
          <a:lstStyle/>
          <a:p>
            <a:r>
              <a:rPr lang="en-IN" dirty="0"/>
              <a:t>Do to stay quiet. Tell your friends, tell your dear ones.</a:t>
            </a:r>
          </a:p>
          <a:p>
            <a:r>
              <a:rPr lang="en-IN" dirty="0"/>
              <a:t>Make date wise notes in your diary about the incidences.  </a:t>
            </a:r>
          </a:p>
          <a:p>
            <a:r>
              <a:rPr lang="en-IN" dirty="0"/>
              <a:t>Right to Life – Article 21 – Right to life with Dignity. </a:t>
            </a:r>
          </a:p>
          <a:p>
            <a:r>
              <a:rPr lang="en-IN" dirty="0"/>
              <a:t>Laws are to get Justice not to take revenge. </a:t>
            </a:r>
          </a:p>
          <a:p>
            <a:r>
              <a:rPr lang="en-IN" dirty="0"/>
              <a:t>Know your importance yourself otherwise no one will recognise it.</a:t>
            </a:r>
          </a:p>
          <a:p>
            <a:endParaRPr lang="en-IN" dirty="0"/>
          </a:p>
        </p:txBody>
      </p:sp>
    </p:spTree>
    <p:extLst>
      <p:ext uri="{BB962C8B-B14F-4D97-AF65-F5344CB8AC3E}">
        <p14:creationId xmlns:p14="http://schemas.microsoft.com/office/powerpoint/2010/main" val="10354781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u="sng" dirty="0"/>
              <a:t>Conclusion</a:t>
            </a:r>
            <a:r>
              <a:rPr lang="en-IN" dirty="0"/>
              <a:t> </a:t>
            </a:r>
          </a:p>
        </p:txBody>
      </p:sp>
      <p:sp>
        <p:nvSpPr>
          <p:cNvPr id="3" name="Content Placeholder 2"/>
          <p:cNvSpPr>
            <a:spLocks noGrp="1"/>
          </p:cNvSpPr>
          <p:nvPr>
            <p:ph idx="1"/>
          </p:nvPr>
        </p:nvSpPr>
        <p:spPr/>
        <p:txBody>
          <a:bodyPr anchor="ctr">
            <a:normAutofit fontScale="85000" lnSpcReduction="20000"/>
          </a:bodyPr>
          <a:lstStyle/>
          <a:p>
            <a:pPr marL="0" indent="0" algn="ctr">
              <a:buNone/>
            </a:pPr>
            <a:r>
              <a:rPr lang="en-IN" sz="9600" dirty="0"/>
              <a:t>Take Care and Stay Safe Because you are Important! </a:t>
            </a:r>
          </a:p>
        </p:txBody>
      </p:sp>
    </p:spTree>
    <p:extLst>
      <p:ext uri="{BB962C8B-B14F-4D97-AF65-F5344CB8AC3E}">
        <p14:creationId xmlns:p14="http://schemas.microsoft.com/office/powerpoint/2010/main" val="7765067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N" dirty="0"/>
              <a:t>Thank You!</a:t>
            </a:r>
          </a:p>
        </p:txBody>
      </p:sp>
      <p:sp>
        <p:nvSpPr>
          <p:cNvPr id="3" name="Subtitle 2"/>
          <p:cNvSpPr>
            <a:spLocks noGrp="1"/>
          </p:cNvSpPr>
          <p:nvPr>
            <p:ph type="subTitle" idx="1"/>
          </p:nvPr>
        </p:nvSpPr>
        <p:spPr/>
        <p:txBody>
          <a:bodyPr>
            <a:normAutofit lnSpcReduction="10000"/>
          </a:bodyPr>
          <a:lstStyle/>
          <a:p>
            <a:r>
              <a:rPr lang="en-IN" dirty="0"/>
              <a:t>Presentation by </a:t>
            </a:r>
            <a:br>
              <a:rPr lang="en-IN" dirty="0"/>
            </a:br>
            <a:r>
              <a:rPr lang="en-IN" b="1" dirty="0"/>
              <a:t>Ms. Khushbu Prasad</a:t>
            </a:r>
            <a:br>
              <a:rPr lang="en-IN" b="1" dirty="0"/>
            </a:br>
            <a:r>
              <a:rPr lang="en-IN" b="1" dirty="0">
                <a:hlinkClick r:id="rId2">
                  <a:extLst>
                    <a:ext uri="{A12FA001-AC4F-418D-AE19-62706E023703}">
                      <ahyp:hlinkClr xmlns:ahyp="http://schemas.microsoft.com/office/drawing/2018/hyperlinkcolor" val="tx"/>
                    </a:ext>
                  </a:extLst>
                </a:hlinkClick>
              </a:rPr>
              <a:t>prasadkhushbu09@gmail.com</a:t>
            </a:r>
            <a:br>
              <a:rPr lang="en-IN" b="1" dirty="0"/>
            </a:br>
            <a:r>
              <a:rPr lang="en-IN" b="1" dirty="0"/>
              <a:t>8789015803</a:t>
            </a:r>
          </a:p>
        </p:txBody>
      </p:sp>
    </p:spTree>
    <p:extLst>
      <p:ext uri="{BB962C8B-B14F-4D97-AF65-F5344CB8AC3E}">
        <p14:creationId xmlns:p14="http://schemas.microsoft.com/office/powerpoint/2010/main" val="279903161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1362</TotalTime>
  <Words>2919</Words>
  <Application>Microsoft Office PowerPoint</Application>
  <PresentationFormat>Widescreen</PresentationFormat>
  <Paragraphs>191</Paragraphs>
  <Slides>39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39</vt:i4>
      </vt:variant>
    </vt:vector>
  </HeadingPairs>
  <TitlesOfParts>
    <vt:vector size="46" baseType="lpstr">
      <vt:lpstr>Arial</vt:lpstr>
      <vt:lpstr>Garamond</vt:lpstr>
      <vt:lpstr>inherit</vt:lpstr>
      <vt:lpstr>Plantagenet Cherokee</vt:lpstr>
      <vt:lpstr>Times New Roman</vt:lpstr>
      <vt:lpstr>Wingdings</vt:lpstr>
      <vt:lpstr>Organic</vt:lpstr>
      <vt:lpstr>Sexual Harassment of Women At Workplace (Prevention, Prohibition and Redressal) Act, 2013  Presentation By  Ms. Khushbu Prasad .</vt:lpstr>
      <vt:lpstr>Introduction </vt:lpstr>
      <vt:lpstr>Vishakha v State of Rajasthan </vt:lpstr>
      <vt:lpstr>PowerPoint Presentation</vt:lpstr>
      <vt:lpstr> Sexual Harassment means … </vt:lpstr>
      <vt:lpstr>What is Sexual Harassment</vt:lpstr>
      <vt:lpstr>Sexual Harassment 2 forms-</vt:lpstr>
      <vt:lpstr>PowerPoint Presentation</vt:lpstr>
      <vt:lpstr>PowerPoint Presentation</vt:lpstr>
      <vt:lpstr>Sexual Harassment </vt:lpstr>
      <vt:lpstr>Sexual harassment at workplace can take various forms. It can involve conduct such as:</vt:lpstr>
      <vt:lpstr>Any one (or more than one or all) of the following circumstances, if it occurs or is present in relation or connected with any behaviour that has explicit sexual undertones </vt:lpstr>
      <vt:lpstr>PowerPoint Presentation</vt:lpstr>
      <vt:lpstr>PowerPoint Presentation</vt:lpstr>
      <vt:lpstr>Who can file a complaint? </vt:lpstr>
      <vt:lpstr>Who is protected under this Law? </vt:lpstr>
      <vt:lpstr>Who can file a complaint? </vt:lpstr>
      <vt:lpstr>Place of Incidence  </vt:lpstr>
      <vt:lpstr>What is Workplace?</vt:lpstr>
      <vt:lpstr>PowerPoint Presentation</vt:lpstr>
      <vt:lpstr>PowerPoint Presentation</vt:lpstr>
      <vt:lpstr>If you are a victim of sexual harassment, what should you do?</vt:lpstr>
      <vt:lpstr>What is the Internal Complaints Committee?</vt:lpstr>
      <vt:lpstr> Composition of Internal and Local Complaints Committees (ICC &amp; LCC) </vt:lpstr>
      <vt:lpstr>How to locate ICC and LCC</vt:lpstr>
      <vt:lpstr>How to make a complaint of sexual harassment at workplace under the SH Act??</vt:lpstr>
      <vt:lpstr>What will the Complaints Committee does when a complaint is submitted to it?</vt:lpstr>
      <vt:lpstr>Internal Complaints Committee (ICC)</vt:lpstr>
      <vt:lpstr>Who is eligible to file a complaint? </vt:lpstr>
      <vt:lpstr>Can the complainant ask for some interim relief during the inquiry from ICC?</vt:lpstr>
      <vt:lpstr>What kind of punishment could be awarded under the Act?</vt:lpstr>
      <vt:lpstr>Inquiry Time Frame</vt:lpstr>
      <vt:lpstr>PowerPoint Presentation</vt:lpstr>
      <vt:lpstr>Confidentiality of the cases related to sexual harassment at workplace?</vt:lpstr>
      <vt:lpstr>Powers of the Internal Complaints Committee </vt:lpstr>
      <vt:lpstr>Punishment for false or malicious complaint and false evidence</vt:lpstr>
      <vt:lpstr>In the end…</vt:lpstr>
      <vt:lpstr>Conclusion </vt:lpstr>
      <vt:lpstr>Thank You!</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Sexual Harassment of Students &amp; Women in Colleges and Universities</dc:title>
  <dc:creator>Urwi</dc:creator>
  <cp:lastModifiedBy>prasadkhushbu09@gmail.com</cp:lastModifiedBy>
  <cp:revision>41</cp:revision>
  <dcterms:created xsi:type="dcterms:W3CDTF">2017-02-26T18:23:55Z</dcterms:created>
  <dcterms:modified xsi:type="dcterms:W3CDTF">2026-01-31T03:02:28Z</dcterms:modified>
</cp:coreProperties>
</file>